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310" r:id="rId3"/>
    <p:sldId id="296" r:id="rId4"/>
    <p:sldId id="279" r:id="rId5"/>
    <p:sldId id="297" r:id="rId6"/>
    <p:sldId id="281" r:id="rId7"/>
    <p:sldId id="307" r:id="rId8"/>
    <p:sldId id="291" r:id="rId9"/>
    <p:sldId id="259" r:id="rId10"/>
    <p:sldId id="309" r:id="rId11"/>
    <p:sldId id="303" r:id="rId12"/>
    <p:sldId id="265" r:id="rId13"/>
    <p:sldId id="287" r:id="rId14"/>
    <p:sldId id="273" r:id="rId15"/>
    <p:sldId id="286" r:id="rId16"/>
    <p:sldId id="294" r:id="rId17"/>
    <p:sldId id="272" r:id="rId18"/>
    <p:sldId id="315" r:id="rId19"/>
    <p:sldId id="289" r:id="rId20"/>
    <p:sldId id="260" r:id="rId21"/>
    <p:sldId id="261" r:id="rId22"/>
    <p:sldId id="274" r:id="rId23"/>
    <p:sldId id="308" r:id="rId24"/>
    <p:sldId id="283" r:id="rId25"/>
    <p:sldId id="275" r:id="rId26"/>
    <p:sldId id="312" r:id="rId27"/>
    <p:sldId id="299" r:id="rId28"/>
    <p:sldId id="277" r:id="rId29"/>
    <p:sldId id="311" r:id="rId30"/>
    <p:sldId id="304" r:id="rId31"/>
    <p:sldId id="285" r:id="rId32"/>
    <p:sldId id="301" r:id="rId33"/>
    <p:sldId id="29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3300"/>
    <a:srgbClr val="F5B68B"/>
    <a:srgbClr val="D255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FF18A-3A61-4521-A084-93828C6D5C0D}" v="8" dt="2025-10-30T13:42:18.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F8FEFA-5AEC-49D3-8E8E-7A7F466FB1E3}"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16065385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8FEFA-5AEC-49D3-8E8E-7A7F466FB1E3}"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377203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8FEFA-5AEC-49D3-8E8E-7A7F466FB1E3}"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20306233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8FEFA-5AEC-49D3-8E8E-7A7F466FB1E3}"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121044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F8FEFA-5AEC-49D3-8E8E-7A7F466FB1E3}"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17665334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F8FEFA-5AEC-49D3-8E8E-7A7F466FB1E3}"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22899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8FEFA-5AEC-49D3-8E8E-7A7F466FB1E3}"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56647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8FEFA-5AEC-49D3-8E8E-7A7F466FB1E3}"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191542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8FEFA-5AEC-49D3-8E8E-7A7F466FB1E3}"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259977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F8FEFA-5AEC-49D3-8E8E-7A7F466FB1E3}"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315941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F8FEFA-5AEC-49D3-8E8E-7A7F466FB1E3}"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BEAB-8153-4084-9CE6-4CEC6C6F3AF8}" type="slidenum">
              <a:rPr lang="en-US" smtClean="0"/>
              <a:t>‹#›</a:t>
            </a:fld>
            <a:endParaRPr lang="en-US"/>
          </a:p>
        </p:txBody>
      </p:sp>
    </p:spTree>
    <p:extLst>
      <p:ext uri="{BB962C8B-B14F-4D97-AF65-F5344CB8AC3E}">
        <p14:creationId xmlns:p14="http://schemas.microsoft.com/office/powerpoint/2010/main" val="147771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8FEFA-5AEC-49D3-8E8E-7A7F466FB1E3}" type="datetimeFigureOut">
              <a:rPr lang="en-US" smtClean="0"/>
              <a:t>10/30/2025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ABEAB-8153-4084-9CE6-4CEC6C6F3AF8}" type="slidenum">
              <a:rPr lang="en-US" smtClean="0"/>
              <a:t>‹#›</a:t>
            </a:fld>
            <a:endParaRPr lang="en-US"/>
          </a:p>
        </p:txBody>
      </p:sp>
    </p:spTree>
    <p:extLst>
      <p:ext uri="{BB962C8B-B14F-4D97-AF65-F5344CB8AC3E}">
        <p14:creationId xmlns:p14="http://schemas.microsoft.com/office/powerpoint/2010/main" val="188472822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EE5C041-6A22-4F43-A45B-7FAE612340B0}"/>
              </a:ext>
            </a:extLst>
          </p:cNvPr>
          <p:cNvSpPr txBox="1"/>
          <p:nvPr/>
        </p:nvSpPr>
        <p:spPr>
          <a:xfrm>
            <a:off x="5374640" y="479007"/>
            <a:ext cx="6350000" cy="3785652"/>
          </a:xfrm>
          <a:prstGeom prst="rect">
            <a:avLst/>
          </a:prstGeom>
          <a:noFill/>
        </p:spPr>
        <p:txBody>
          <a:bodyPr wrap="square" rtlCol="0">
            <a:spAutoFit/>
          </a:bodyPr>
          <a:lstStyle/>
          <a:p>
            <a:pPr algn="ctr"/>
            <a:r>
              <a:rPr lang="en-US" sz="4400" b="1" dirty="0">
                <a:latin typeface="Papyrus" panose="03070502060502030205" pitchFamily="66" charset="0"/>
              </a:rPr>
              <a:t>Things that Went </a:t>
            </a:r>
          </a:p>
          <a:p>
            <a:pPr algn="ctr"/>
            <a:r>
              <a:rPr lang="en-US" sz="4400" b="1" dirty="0">
                <a:latin typeface="Papyrus" panose="03070502060502030205" pitchFamily="66" charset="0"/>
              </a:rPr>
              <a:t>Bump in the Night in the</a:t>
            </a:r>
          </a:p>
          <a:p>
            <a:pPr algn="ctr"/>
            <a:r>
              <a:rPr lang="en-US" sz="4400" b="1" dirty="0">
                <a:latin typeface="Papyrus" panose="03070502060502030205" pitchFamily="66" charset="0"/>
              </a:rPr>
              <a:t>Early United States</a:t>
            </a:r>
          </a:p>
          <a:p>
            <a:endParaRPr lang="en-US" sz="4000" dirty="0">
              <a:solidFill>
                <a:schemeClr val="bg1"/>
              </a:solidFill>
              <a:latin typeface="Papyrus" panose="03070502060502030205" pitchFamily="66" charset="0"/>
            </a:endParaRPr>
          </a:p>
          <a:p>
            <a:endParaRPr lang="en-US" sz="4000" dirty="0">
              <a:solidFill>
                <a:schemeClr val="bg1"/>
              </a:solidFill>
              <a:latin typeface="Papyrus" panose="03070502060502030205" pitchFamily="66" charset="0"/>
            </a:endParaRPr>
          </a:p>
          <a:p>
            <a:pPr algn="ctr"/>
            <a:r>
              <a:rPr lang="en-US" sz="2800" dirty="0">
                <a:latin typeface="Georgia" panose="02040502050405020303" pitchFamily="18" charset="0"/>
              </a:rPr>
              <a:t>Craig Thompson Friend</a:t>
            </a:r>
          </a:p>
        </p:txBody>
      </p:sp>
      <p:pic>
        <p:nvPicPr>
          <p:cNvPr id="3" name="Picture 2">
            <a:extLst>
              <a:ext uri="{FF2B5EF4-FFF2-40B4-BE49-F238E27FC236}">
                <a16:creationId xmlns:a16="http://schemas.microsoft.com/office/drawing/2014/main" id="{B3C31E27-3B14-4ADB-9F19-C34265F024F2}"/>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659" t="2407" r="4968" b="4392"/>
          <a:stretch/>
        </p:blipFill>
        <p:spPr>
          <a:xfrm>
            <a:off x="133317" y="160863"/>
            <a:ext cx="4941176" cy="6561516"/>
          </a:xfrm>
          <a:prstGeom prst="rect">
            <a:avLst/>
          </a:prstGeom>
        </p:spPr>
      </p:pic>
      <p:pic>
        <p:nvPicPr>
          <p:cNvPr id="4" name="Picture 3">
            <a:extLst>
              <a:ext uri="{FF2B5EF4-FFF2-40B4-BE49-F238E27FC236}">
                <a16:creationId xmlns:a16="http://schemas.microsoft.com/office/drawing/2014/main" id="{2B6D148D-84E0-4066-BF00-4CB88FC7D78F}"/>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63702" y="4326214"/>
            <a:ext cx="3571875" cy="323850"/>
          </a:xfrm>
          <a:prstGeom prst="rect">
            <a:avLst/>
          </a:prstGeom>
        </p:spPr>
      </p:pic>
      <p:pic>
        <p:nvPicPr>
          <p:cNvPr id="8" name="Picture 7">
            <a:extLst>
              <a:ext uri="{FF2B5EF4-FFF2-40B4-BE49-F238E27FC236}">
                <a16:creationId xmlns:a16="http://schemas.microsoft.com/office/drawing/2014/main" id="{B97926C1-2669-429D-B1AF-784B2AE0C2FB}"/>
              </a:ext>
            </a:extLst>
          </p:cNvPr>
          <p:cNvPicPr/>
          <p:nvPr/>
        </p:nvPicPr>
        <p:blipFill rotWithShape="1">
          <a:blip r:embed="rId6">
            <a:extLst>
              <a:ext uri="{BEBA8EAE-BF5A-486C-A8C5-ECC9F3942E4B}">
                <a14:imgProps xmlns:a14="http://schemas.microsoft.com/office/drawing/2010/main">
                  <a14:imgLayer r:embed="rId7">
                    <a14:imgEffect>
                      <a14:backgroundRemoval t="8584" b="58369" l="10069" r="87872"/>
                    </a14:imgEffect>
                  </a14:imgLayer>
                </a14:imgProps>
              </a:ext>
              <a:ext uri="{28A0092B-C50C-407E-A947-70E740481C1C}">
                <a14:useLocalDpi xmlns:a14="http://schemas.microsoft.com/office/drawing/2010/main" val="0"/>
              </a:ext>
            </a:extLst>
          </a:blip>
          <a:srcRect l="10308" t="9196" r="12596" b="42317"/>
          <a:stretch/>
        </p:blipFill>
        <p:spPr bwMode="auto">
          <a:xfrm>
            <a:off x="6763702" y="4619717"/>
            <a:ext cx="3510829" cy="849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333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32988A-2EBE-40D8-A229-09AF399D8BB7}"/>
              </a:ext>
            </a:extLst>
          </p:cNvPr>
          <p:cNvSpPr txBox="1"/>
          <p:nvPr/>
        </p:nvSpPr>
        <p:spPr>
          <a:xfrm>
            <a:off x="654908" y="1544596"/>
            <a:ext cx="7997190" cy="3046988"/>
          </a:xfrm>
          <a:prstGeom prst="rect">
            <a:avLst/>
          </a:prstGeom>
          <a:noFill/>
        </p:spPr>
        <p:txBody>
          <a:bodyPr wrap="square" rtlCol="0">
            <a:spAutoFit/>
          </a:bodyPr>
          <a:lstStyle/>
          <a:p>
            <a:pPr lvl="1"/>
            <a:r>
              <a:rPr lang="en-US" sz="2400" dirty="0">
                <a:latin typeface="Georgia" panose="02040502050405020303" pitchFamily="18" charset="0"/>
              </a:rPr>
              <a:t>Supernatural</a:t>
            </a:r>
          </a:p>
          <a:p>
            <a:pPr lvl="1"/>
            <a:endParaRPr lang="en-US" sz="2400" dirty="0">
              <a:latin typeface="Georgia" panose="02040502050405020303" pitchFamily="18" charset="0"/>
            </a:endParaRPr>
          </a:p>
          <a:p>
            <a:pPr lvl="1"/>
            <a:r>
              <a:rPr lang="en-US" sz="2400" dirty="0">
                <a:latin typeface="Georgia" panose="02040502050405020303" pitchFamily="18" charset="0"/>
              </a:rPr>
              <a:t>Preternatural</a:t>
            </a:r>
          </a:p>
          <a:p>
            <a:pPr lvl="1"/>
            <a:r>
              <a:rPr lang="en-US" sz="2400" dirty="0">
                <a:latin typeface="Georgia" panose="02040502050405020303" pitchFamily="18" charset="0"/>
              </a:rPr>
              <a:t>	Beings </a:t>
            </a:r>
          </a:p>
          <a:p>
            <a:pPr lvl="1"/>
            <a:r>
              <a:rPr lang="en-US" sz="2400" dirty="0">
                <a:latin typeface="Georgia" panose="02040502050405020303" pitchFamily="18" charset="0"/>
              </a:rPr>
              <a:t>	Wonders</a:t>
            </a:r>
          </a:p>
          <a:p>
            <a:pPr lvl="1"/>
            <a:endParaRPr lang="en-US" sz="2400" dirty="0">
              <a:latin typeface="Georgia" panose="02040502050405020303" pitchFamily="18" charset="0"/>
            </a:endParaRPr>
          </a:p>
          <a:p>
            <a:pPr lvl="1"/>
            <a:r>
              <a:rPr lang="en-US" sz="2400" dirty="0">
                <a:latin typeface="Georgia" panose="02040502050405020303" pitchFamily="18" charset="0"/>
              </a:rPr>
              <a:t>Natural</a:t>
            </a:r>
          </a:p>
          <a:p>
            <a:pPr lvl="1"/>
            <a:r>
              <a:rPr lang="en-US" sz="2400" dirty="0">
                <a:latin typeface="Georgia" panose="02040502050405020303" pitchFamily="18" charset="0"/>
              </a:rPr>
              <a:t>	Witches &amp; Wizards</a:t>
            </a:r>
          </a:p>
        </p:txBody>
      </p:sp>
      <p:pic>
        <p:nvPicPr>
          <p:cNvPr id="6" name="Picture 5">
            <a:extLst>
              <a:ext uri="{FF2B5EF4-FFF2-40B4-BE49-F238E27FC236}">
                <a16:creationId xmlns:a16="http://schemas.microsoft.com/office/drawing/2014/main" id="{5B326C34-984D-4C86-A6B2-F7B1F8454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961" y="683550"/>
            <a:ext cx="6470612" cy="4518644"/>
          </a:xfrm>
          <a:prstGeom prst="rect">
            <a:avLst/>
          </a:prstGeom>
        </p:spPr>
      </p:pic>
      <p:sp>
        <p:nvSpPr>
          <p:cNvPr id="7" name="TextBox 6">
            <a:extLst>
              <a:ext uri="{FF2B5EF4-FFF2-40B4-BE49-F238E27FC236}">
                <a16:creationId xmlns:a16="http://schemas.microsoft.com/office/drawing/2014/main" id="{263B4F80-0ED9-4F9D-BBBD-63A02B979685}"/>
              </a:ext>
            </a:extLst>
          </p:cNvPr>
          <p:cNvSpPr txBox="1"/>
          <p:nvPr/>
        </p:nvSpPr>
        <p:spPr>
          <a:xfrm>
            <a:off x="4942703" y="5362832"/>
            <a:ext cx="6437870" cy="1015663"/>
          </a:xfrm>
          <a:prstGeom prst="rect">
            <a:avLst/>
          </a:prstGeom>
          <a:noFill/>
        </p:spPr>
        <p:txBody>
          <a:bodyPr wrap="square" rtlCol="0">
            <a:spAutoFit/>
          </a:bodyPr>
          <a:lstStyle/>
          <a:p>
            <a:r>
              <a:rPr lang="en-US" sz="2000" dirty="0">
                <a:latin typeface="Georgia" panose="02040502050405020303" pitchFamily="18" charset="0"/>
              </a:rPr>
              <a:t>“Soul-Killing Witches that Deform the Body,” in Robert </a:t>
            </a:r>
            <a:r>
              <a:rPr lang="en-US" sz="2000" dirty="0" err="1">
                <a:latin typeface="Georgia" panose="02040502050405020303" pitchFamily="18" charset="0"/>
              </a:rPr>
              <a:t>Calef</a:t>
            </a:r>
            <a:r>
              <a:rPr lang="en-US" sz="2000" dirty="0">
                <a:latin typeface="Georgia" panose="02040502050405020303" pitchFamily="18" charset="0"/>
              </a:rPr>
              <a:t>, </a:t>
            </a:r>
            <a:r>
              <a:rPr lang="en-US" sz="2000" i="1" dirty="0">
                <a:latin typeface="Georgia" panose="02040502050405020303" pitchFamily="18" charset="0"/>
              </a:rPr>
              <a:t>More Wonders of the Invisible World </a:t>
            </a:r>
            <a:r>
              <a:rPr lang="en-US" sz="2000" dirty="0">
                <a:latin typeface="Georgia" panose="02040502050405020303" pitchFamily="18" charset="0"/>
              </a:rPr>
              <a:t>(London, 1700; reprint Boston, 1828).</a:t>
            </a:r>
          </a:p>
        </p:txBody>
      </p:sp>
    </p:spTree>
    <p:extLst>
      <p:ext uri="{BB962C8B-B14F-4D97-AF65-F5344CB8AC3E}">
        <p14:creationId xmlns:p14="http://schemas.microsoft.com/office/powerpoint/2010/main" val="173569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78DDAF-BA09-473A-B82B-577F6164BB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7" t="1543" r="1344" b="1791"/>
          <a:stretch/>
        </p:blipFill>
        <p:spPr>
          <a:xfrm>
            <a:off x="838200" y="432262"/>
            <a:ext cx="5321531" cy="4206240"/>
          </a:xfrm>
        </p:spPr>
      </p:pic>
      <p:sp>
        <p:nvSpPr>
          <p:cNvPr id="6" name="TextBox 5">
            <a:extLst>
              <a:ext uri="{FF2B5EF4-FFF2-40B4-BE49-F238E27FC236}">
                <a16:creationId xmlns:a16="http://schemas.microsoft.com/office/drawing/2014/main" id="{53B8201D-628E-456B-85AB-798E46725CDE}"/>
              </a:ext>
            </a:extLst>
          </p:cNvPr>
          <p:cNvSpPr txBox="1"/>
          <p:nvPr/>
        </p:nvSpPr>
        <p:spPr>
          <a:xfrm>
            <a:off x="6242858" y="432262"/>
            <a:ext cx="4937760" cy="923330"/>
          </a:xfrm>
          <a:prstGeom prst="rect">
            <a:avLst/>
          </a:prstGeom>
          <a:noFill/>
        </p:spPr>
        <p:txBody>
          <a:bodyPr wrap="square" rtlCol="0">
            <a:spAutoFit/>
          </a:bodyPr>
          <a:lstStyle/>
          <a:p>
            <a:r>
              <a:rPr lang="en-US" dirty="0"/>
              <a:t>Francisco Goya, </a:t>
            </a:r>
            <a:r>
              <a:rPr lang="en-US" i="1" dirty="0"/>
              <a:t>Saint Francis Borgia at the Deathbed of an </a:t>
            </a:r>
            <a:r>
              <a:rPr lang="en-US" i="1" dirty="0" err="1"/>
              <a:t>Impentient</a:t>
            </a:r>
            <a:r>
              <a:rPr lang="en-US" dirty="0"/>
              <a:t>, 1788, Valencia Cathedral, Chapel of St. Francis of Borgia.</a:t>
            </a:r>
          </a:p>
        </p:txBody>
      </p:sp>
      <p:sp>
        <p:nvSpPr>
          <p:cNvPr id="9" name="TextBox 8">
            <a:extLst>
              <a:ext uri="{FF2B5EF4-FFF2-40B4-BE49-F238E27FC236}">
                <a16:creationId xmlns:a16="http://schemas.microsoft.com/office/drawing/2014/main" id="{26465DC2-9C22-4D7B-8580-10647D95357A}"/>
              </a:ext>
            </a:extLst>
          </p:cNvPr>
          <p:cNvSpPr txBox="1"/>
          <p:nvPr/>
        </p:nvSpPr>
        <p:spPr>
          <a:xfrm>
            <a:off x="4646815" y="3429000"/>
            <a:ext cx="1363287" cy="586047"/>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3ED7D18B-BA2E-4593-A34C-F6C499A2982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1918" t="2515" r="1057" b="3952"/>
          <a:stretch/>
        </p:blipFill>
        <p:spPr>
          <a:xfrm>
            <a:off x="5644341" y="2382548"/>
            <a:ext cx="5850775" cy="4131426"/>
          </a:xfrm>
          <a:prstGeom prst="rect">
            <a:avLst/>
          </a:prstGeom>
        </p:spPr>
      </p:pic>
      <p:sp>
        <p:nvSpPr>
          <p:cNvPr id="10" name="TextBox 9">
            <a:extLst>
              <a:ext uri="{FF2B5EF4-FFF2-40B4-BE49-F238E27FC236}">
                <a16:creationId xmlns:a16="http://schemas.microsoft.com/office/drawing/2014/main" id="{4B1EE7D4-D35E-49E6-B916-0E2844548EA8}"/>
              </a:ext>
            </a:extLst>
          </p:cNvPr>
          <p:cNvSpPr txBox="1"/>
          <p:nvPr/>
        </p:nvSpPr>
        <p:spPr>
          <a:xfrm>
            <a:off x="930333" y="5569545"/>
            <a:ext cx="4621876" cy="923330"/>
          </a:xfrm>
          <a:prstGeom prst="rect">
            <a:avLst/>
          </a:prstGeom>
          <a:noFill/>
        </p:spPr>
        <p:txBody>
          <a:bodyPr wrap="square" rtlCol="0">
            <a:spAutoFit/>
          </a:bodyPr>
          <a:lstStyle/>
          <a:p>
            <a:pPr algn="r"/>
            <a:r>
              <a:rPr lang="en-US" dirty="0" err="1"/>
              <a:t>Aureliano</a:t>
            </a:r>
            <a:r>
              <a:rPr lang="en-US" dirty="0"/>
              <a:t> Milani, </a:t>
            </a:r>
            <a:r>
              <a:rPr lang="en-US" i="1" dirty="0"/>
              <a:t>An Old Man on His Deathbed Tempted by Demons</a:t>
            </a:r>
            <a:r>
              <a:rPr lang="en-US" dirty="0"/>
              <a:t>, early 18</a:t>
            </a:r>
            <a:r>
              <a:rPr lang="en-US" baseline="30000" dirty="0"/>
              <a:t>th</a:t>
            </a:r>
            <a:r>
              <a:rPr lang="en-US" dirty="0"/>
              <a:t> century, Metropolitan Museum of Art, New York.</a:t>
            </a:r>
          </a:p>
        </p:txBody>
      </p:sp>
    </p:spTree>
    <p:extLst>
      <p:ext uri="{BB962C8B-B14F-4D97-AF65-F5344CB8AC3E}">
        <p14:creationId xmlns:p14="http://schemas.microsoft.com/office/powerpoint/2010/main" val="162816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4A6C5-B6BA-4DBC-9767-F1E599740ED1}"/>
              </a:ext>
            </a:extLst>
          </p:cNvPr>
          <p:cNvSpPr txBox="1"/>
          <p:nvPr/>
        </p:nvSpPr>
        <p:spPr>
          <a:xfrm>
            <a:off x="957580" y="1536700"/>
            <a:ext cx="9969500" cy="2800767"/>
          </a:xfrm>
          <a:prstGeom prst="rect">
            <a:avLst/>
          </a:prstGeom>
          <a:noFill/>
        </p:spPr>
        <p:txBody>
          <a:bodyPr wrap="square" rtlCol="0">
            <a:spAutoFit/>
          </a:bodyPr>
          <a:lstStyle/>
          <a:p>
            <a:r>
              <a:rPr lang="en-US" sz="4400" b="1" dirty="0">
                <a:latin typeface="Papyrus" panose="03070502060502030205" pitchFamily="66" charset="0"/>
              </a:rPr>
              <a:t>A Ghost—</a:t>
            </a:r>
            <a:r>
              <a:rPr lang="en-US" sz="4400" b="1" i="1" dirty="0" err="1">
                <a:latin typeface="Papyrus" panose="03070502060502030205" pitchFamily="66" charset="0"/>
              </a:rPr>
              <a:t>Spiritus</a:t>
            </a:r>
            <a:r>
              <a:rPr lang="en-US" sz="4400" b="1" i="1" dirty="0">
                <a:latin typeface="Papyrus" panose="03070502060502030205" pitchFamily="66" charset="0"/>
              </a:rPr>
              <a:t>—</a:t>
            </a:r>
            <a:r>
              <a:rPr lang="en-US" sz="4400" b="1" dirty="0">
                <a:latin typeface="Papyrus" panose="03070502060502030205" pitchFamily="66" charset="0"/>
              </a:rPr>
              <a:t>is a supernatural appearance, the seeing of which, generally precedes some great disaster or benefit to the beholder.</a:t>
            </a:r>
          </a:p>
        </p:txBody>
      </p:sp>
    </p:spTree>
    <p:extLst>
      <p:ext uri="{BB962C8B-B14F-4D97-AF65-F5344CB8AC3E}">
        <p14:creationId xmlns:p14="http://schemas.microsoft.com/office/powerpoint/2010/main" val="408976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34BCD-53EC-4E51-8EF0-69E6E8A4017C}"/>
              </a:ext>
            </a:extLst>
          </p:cNvPr>
          <p:cNvSpPr>
            <a:spLocks noGrp="1"/>
          </p:cNvSpPr>
          <p:nvPr>
            <p:ph idx="1"/>
          </p:nvPr>
        </p:nvSpPr>
        <p:spPr>
          <a:xfrm>
            <a:off x="480060" y="4816003"/>
            <a:ext cx="3048000" cy="1046163"/>
          </a:xfrm>
        </p:spPr>
        <p:txBody>
          <a:bodyPr>
            <a:noAutofit/>
          </a:bodyPr>
          <a:lstStyle/>
          <a:p>
            <a:pPr marL="0" indent="0" algn="r">
              <a:buNone/>
            </a:pPr>
            <a:r>
              <a:rPr lang="en-US" sz="2400">
                <a:latin typeface="Georgia" panose="02040502050405020303" pitchFamily="18" charset="0"/>
              </a:rPr>
              <a:t>“Faux Ghost,” </a:t>
            </a:r>
            <a:r>
              <a:rPr lang="en-US" sz="2400" i="1">
                <a:latin typeface="Georgia" panose="02040502050405020303" pitchFamily="18" charset="0"/>
              </a:rPr>
              <a:t>Tale for Young Children </a:t>
            </a:r>
            <a:r>
              <a:rPr lang="en-US" sz="2400">
                <a:latin typeface="Georgia" panose="02040502050405020303" pitchFamily="18" charset="0"/>
              </a:rPr>
              <a:t>(1810), American Antiquarian Society.</a:t>
            </a:r>
            <a:endParaRPr lang="en-US" sz="2400" i="1" dirty="0">
              <a:latin typeface="Georgia" panose="02040502050405020303" pitchFamily="18" charset="0"/>
            </a:endParaRPr>
          </a:p>
        </p:txBody>
      </p:sp>
      <p:pic>
        <p:nvPicPr>
          <p:cNvPr id="5" name="Picture 4">
            <a:extLst>
              <a:ext uri="{FF2B5EF4-FFF2-40B4-BE49-F238E27FC236}">
                <a16:creationId xmlns:a16="http://schemas.microsoft.com/office/drawing/2014/main" id="{A01FB64F-B149-4A01-8146-6A6AA9F53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920" y="464819"/>
            <a:ext cx="7561580" cy="5895002"/>
          </a:xfrm>
          <a:prstGeom prst="rect">
            <a:avLst/>
          </a:prstGeom>
        </p:spPr>
      </p:pic>
    </p:spTree>
    <p:extLst>
      <p:ext uri="{BB962C8B-B14F-4D97-AF65-F5344CB8AC3E}">
        <p14:creationId xmlns:p14="http://schemas.microsoft.com/office/powerpoint/2010/main" val="31730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4A6C5-B6BA-4DBC-9767-F1E599740ED1}"/>
              </a:ext>
            </a:extLst>
          </p:cNvPr>
          <p:cNvSpPr txBox="1"/>
          <p:nvPr/>
        </p:nvSpPr>
        <p:spPr>
          <a:xfrm>
            <a:off x="744220" y="1546860"/>
            <a:ext cx="9994900" cy="3477875"/>
          </a:xfrm>
          <a:prstGeom prst="rect">
            <a:avLst/>
          </a:prstGeom>
          <a:noFill/>
        </p:spPr>
        <p:txBody>
          <a:bodyPr wrap="square" rtlCol="0">
            <a:spAutoFit/>
          </a:bodyPr>
          <a:lstStyle/>
          <a:p>
            <a:r>
              <a:rPr lang="en-US" sz="4400" b="1" dirty="0">
                <a:latin typeface="Papyrus" panose="03070502060502030205" pitchFamily="66" charset="0"/>
              </a:rPr>
              <a:t>A Hobgoblin—</a:t>
            </a:r>
            <a:r>
              <a:rPr lang="en-US" sz="4400" b="1" i="1" dirty="0" err="1">
                <a:latin typeface="Papyrus" panose="03070502060502030205" pitchFamily="66" charset="0"/>
              </a:rPr>
              <a:t>Terricalum</a:t>
            </a:r>
            <a:r>
              <a:rPr lang="en-US" sz="4400" b="1" i="1" dirty="0">
                <a:latin typeface="Papyrus" panose="03070502060502030205" pitchFamily="66" charset="0"/>
              </a:rPr>
              <a:t>—</a:t>
            </a:r>
            <a:r>
              <a:rPr lang="en-US" sz="4400" b="1" dirty="0">
                <a:latin typeface="Papyrus" panose="03070502060502030205" pitchFamily="66" charset="0"/>
              </a:rPr>
              <a:t>I think may be termed a degenerate ghost. That is, they are the progeny of ghosts, who have intermarried until their race has become small and idiotic.</a:t>
            </a:r>
          </a:p>
        </p:txBody>
      </p:sp>
    </p:spTree>
    <p:extLst>
      <p:ext uri="{BB962C8B-B14F-4D97-AF65-F5344CB8AC3E}">
        <p14:creationId xmlns:p14="http://schemas.microsoft.com/office/powerpoint/2010/main" val="361077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2DA7C-28A5-470D-BCAD-BA89117F0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720" y="230123"/>
            <a:ext cx="8056675" cy="6238545"/>
          </a:xfrm>
          <a:prstGeom prst="rect">
            <a:avLst/>
          </a:prstGeom>
        </p:spPr>
      </p:pic>
      <p:sp>
        <p:nvSpPr>
          <p:cNvPr id="5" name="TextBox 4">
            <a:extLst>
              <a:ext uri="{FF2B5EF4-FFF2-40B4-BE49-F238E27FC236}">
                <a16:creationId xmlns:a16="http://schemas.microsoft.com/office/drawing/2014/main" id="{B5EAA1D8-5F9D-4F90-951A-73F6E025F573}"/>
              </a:ext>
            </a:extLst>
          </p:cNvPr>
          <p:cNvSpPr txBox="1"/>
          <p:nvPr/>
        </p:nvSpPr>
        <p:spPr>
          <a:xfrm>
            <a:off x="9951395" y="3349395"/>
            <a:ext cx="1789889" cy="3046988"/>
          </a:xfrm>
          <a:prstGeom prst="rect">
            <a:avLst/>
          </a:prstGeom>
          <a:noFill/>
        </p:spPr>
        <p:txBody>
          <a:bodyPr wrap="square" rtlCol="0">
            <a:spAutoFit/>
          </a:bodyPr>
          <a:lstStyle/>
          <a:p>
            <a:r>
              <a:rPr lang="en-US" sz="2400" dirty="0">
                <a:latin typeface="Georgia" panose="02040502050405020303" pitchFamily="18" charset="0"/>
              </a:rPr>
              <a:t>“Franz Joseph Gall  examining the head of the pretty young girl,” (London, 1825)</a:t>
            </a:r>
          </a:p>
        </p:txBody>
      </p:sp>
    </p:spTree>
    <p:extLst>
      <p:ext uri="{BB962C8B-B14F-4D97-AF65-F5344CB8AC3E}">
        <p14:creationId xmlns:p14="http://schemas.microsoft.com/office/powerpoint/2010/main" val="49279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4E31D3-E998-4F50-845F-4B2BA7378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374" y="391268"/>
            <a:ext cx="3810000" cy="5842000"/>
          </a:xfrm>
          <a:prstGeom prst="rect">
            <a:avLst/>
          </a:prstGeom>
        </p:spPr>
      </p:pic>
      <p:sp>
        <p:nvSpPr>
          <p:cNvPr id="4" name="TextBox 3">
            <a:extLst>
              <a:ext uri="{FF2B5EF4-FFF2-40B4-BE49-F238E27FC236}">
                <a16:creationId xmlns:a16="http://schemas.microsoft.com/office/drawing/2014/main" id="{95C6ABD4-EADB-4DDC-8228-D9693CC61B4D}"/>
              </a:ext>
            </a:extLst>
          </p:cNvPr>
          <p:cNvSpPr txBox="1"/>
          <p:nvPr/>
        </p:nvSpPr>
        <p:spPr>
          <a:xfrm>
            <a:off x="1517515" y="5032939"/>
            <a:ext cx="5077838" cy="1200329"/>
          </a:xfrm>
          <a:prstGeom prst="rect">
            <a:avLst/>
          </a:prstGeom>
          <a:noFill/>
        </p:spPr>
        <p:txBody>
          <a:bodyPr wrap="square" rtlCol="0">
            <a:spAutoFit/>
          </a:bodyPr>
          <a:lstStyle/>
          <a:p>
            <a:pPr algn="r"/>
            <a:r>
              <a:rPr lang="en-US" sz="2400" dirty="0">
                <a:latin typeface="Georgia" panose="02040502050405020303" pitchFamily="18" charset="0"/>
              </a:rPr>
              <a:t>O.S. Fowler, Prints and Photographs Division, </a:t>
            </a:r>
          </a:p>
          <a:p>
            <a:pPr algn="r"/>
            <a:r>
              <a:rPr lang="en-US" sz="2400" dirty="0">
                <a:latin typeface="Georgia" panose="02040502050405020303" pitchFamily="18" charset="0"/>
              </a:rPr>
              <a:t>Library of Congress</a:t>
            </a:r>
          </a:p>
        </p:txBody>
      </p:sp>
    </p:spTree>
    <p:extLst>
      <p:ext uri="{BB962C8B-B14F-4D97-AF65-F5344CB8AC3E}">
        <p14:creationId xmlns:p14="http://schemas.microsoft.com/office/powerpoint/2010/main" val="362888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4A6C5-B6BA-4DBC-9767-F1E599740ED1}"/>
              </a:ext>
            </a:extLst>
          </p:cNvPr>
          <p:cNvSpPr txBox="1"/>
          <p:nvPr/>
        </p:nvSpPr>
        <p:spPr>
          <a:xfrm>
            <a:off x="1047750" y="1228397"/>
            <a:ext cx="10096500" cy="4401205"/>
          </a:xfrm>
          <a:prstGeom prst="rect">
            <a:avLst/>
          </a:prstGeom>
          <a:noFill/>
        </p:spPr>
        <p:txBody>
          <a:bodyPr wrap="square" rtlCol="0">
            <a:spAutoFit/>
          </a:bodyPr>
          <a:lstStyle/>
          <a:p>
            <a:r>
              <a:rPr lang="en-US" sz="4000" b="1" dirty="0">
                <a:latin typeface="Papyrus" panose="03070502060502030205" pitchFamily="66" charset="0"/>
              </a:rPr>
              <a:t>A Jack-o-lantern or Jack-with-a-lantern—</a:t>
            </a:r>
            <a:r>
              <a:rPr lang="en-US" sz="4000" b="1" i="1" dirty="0">
                <a:latin typeface="Papyrus" panose="03070502060502030205" pitchFamily="66" charset="0"/>
              </a:rPr>
              <a:t>Ignis </a:t>
            </a:r>
            <a:r>
              <a:rPr lang="en-US" sz="4000" b="1" i="1" dirty="0" err="1">
                <a:latin typeface="Papyrus" panose="03070502060502030205" pitchFamily="66" charset="0"/>
              </a:rPr>
              <a:t>Fatuus</a:t>
            </a:r>
            <a:r>
              <a:rPr lang="en-US" sz="4000" b="1" i="1" dirty="0">
                <a:latin typeface="Papyrus" panose="03070502060502030205" pitchFamily="66" charset="0"/>
              </a:rPr>
              <a:t>—</a:t>
            </a:r>
            <a:r>
              <a:rPr lang="en-US" sz="4000" b="1" dirty="0">
                <a:latin typeface="Papyrus" panose="03070502060502030205" pitchFamily="66" charset="0"/>
              </a:rPr>
              <a:t>is a different order of beings. . . . They are, generally speaking, an unhealthy race, hold no communion with other supernatural appearances, and though fewer in number than ghosts, are much more dangerous, and should be avoided.</a:t>
            </a:r>
          </a:p>
        </p:txBody>
      </p:sp>
    </p:spTree>
    <p:extLst>
      <p:ext uri="{BB962C8B-B14F-4D97-AF65-F5344CB8AC3E}">
        <p14:creationId xmlns:p14="http://schemas.microsoft.com/office/powerpoint/2010/main" val="109119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DDDD-9999-03BB-323C-B5A092CD89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85197-4D87-EAB0-81D0-C1DE170D9247}"/>
              </a:ext>
            </a:extLst>
          </p:cNvPr>
          <p:cNvSpPr>
            <a:spLocks noGrp="1"/>
          </p:cNvSpPr>
          <p:nvPr>
            <p:ph idx="1"/>
          </p:nvPr>
        </p:nvSpPr>
        <p:spPr>
          <a:xfrm>
            <a:off x="480060" y="4816003"/>
            <a:ext cx="3048000" cy="1046163"/>
          </a:xfrm>
        </p:spPr>
        <p:txBody>
          <a:bodyPr>
            <a:noAutofit/>
          </a:bodyPr>
          <a:lstStyle/>
          <a:p>
            <a:pPr marL="0" indent="0" algn="r">
              <a:buNone/>
            </a:pPr>
            <a:r>
              <a:rPr lang="en-US" sz="2400">
                <a:latin typeface="Georgia" panose="02040502050405020303" pitchFamily="18" charset="0"/>
              </a:rPr>
              <a:t>“Faux Ghost,” </a:t>
            </a:r>
            <a:r>
              <a:rPr lang="en-US" sz="2400" i="1">
                <a:latin typeface="Georgia" panose="02040502050405020303" pitchFamily="18" charset="0"/>
              </a:rPr>
              <a:t>Tale for Young Children </a:t>
            </a:r>
            <a:r>
              <a:rPr lang="en-US" sz="2400">
                <a:latin typeface="Georgia" panose="02040502050405020303" pitchFamily="18" charset="0"/>
              </a:rPr>
              <a:t>(1810), American Antiquarian Society.</a:t>
            </a:r>
            <a:endParaRPr lang="en-US" sz="2400" i="1" dirty="0">
              <a:latin typeface="Georgia" panose="02040502050405020303" pitchFamily="18" charset="0"/>
            </a:endParaRPr>
          </a:p>
        </p:txBody>
      </p:sp>
      <p:pic>
        <p:nvPicPr>
          <p:cNvPr id="5" name="Picture 4">
            <a:extLst>
              <a:ext uri="{FF2B5EF4-FFF2-40B4-BE49-F238E27FC236}">
                <a16:creationId xmlns:a16="http://schemas.microsoft.com/office/drawing/2014/main" id="{10ED54AE-4333-D284-C422-7C19FAE73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920" y="464819"/>
            <a:ext cx="7561580" cy="5895002"/>
          </a:xfrm>
          <a:prstGeom prst="rect">
            <a:avLst/>
          </a:prstGeom>
        </p:spPr>
      </p:pic>
    </p:spTree>
    <p:extLst>
      <p:ext uri="{BB962C8B-B14F-4D97-AF65-F5344CB8AC3E}">
        <p14:creationId xmlns:p14="http://schemas.microsoft.com/office/powerpoint/2010/main" val="112660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C5146-49EB-4E60-8821-D67B63E1DA26}"/>
              </a:ext>
            </a:extLst>
          </p:cNvPr>
          <p:cNvSpPr txBox="1"/>
          <p:nvPr/>
        </p:nvSpPr>
        <p:spPr>
          <a:xfrm>
            <a:off x="1488440" y="1320800"/>
            <a:ext cx="8915400" cy="3785652"/>
          </a:xfrm>
          <a:prstGeom prst="rect">
            <a:avLst/>
          </a:prstGeom>
          <a:noFill/>
        </p:spPr>
        <p:txBody>
          <a:bodyPr wrap="square" rtlCol="0">
            <a:spAutoFit/>
          </a:bodyPr>
          <a:lstStyle/>
          <a:p>
            <a:r>
              <a:rPr lang="en-US" sz="2400" dirty="0">
                <a:latin typeface="Georgia" panose="02040502050405020303" pitchFamily="18" charset="0"/>
              </a:rPr>
              <a:t>O!—fruit loved of boyhood!—the old days recalling,</a:t>
            </a:r>
          </a:p>
          <a:p>
            <a:r>
              <a:rPr lang="en-US" sz="2400" dirty="0">
                <a:latin typeface="Georgia" panose="02040502050405020303" pitchFamily="18" charset="0"/>
              </a:rPr>
              <a:t>When wood-grapes were purpling and brown nuts were falling!</a:t>
            </a:r>
          </a:p>
          <a:p>
            <a:r>
              <a:rPr lang="en-US" sz="2400" dirty="0">
                <a:latin typeface="Georgia" panose="02040502050405020303" pitchFamily="18" charset="0"/>
              </a:rPr>
              <a:t>When wild, ugly faces we carved in its skin,</a:t>
            </a:r>
          </a:p>
          <a:p>
            <a:r>
              <a:rPr lang="en-US" sz="2400" dirty="0">
                <a:latin typeface="Georgia" panose="02040502050405020303" pitchFamily="18" charset="0"/>
              </a:rPr>
              <a:t>Glaring out through the dark with a candle within!</a:t>
            </a:r>
          </a:p>
          <a:p>
            <a:r>
              <a:rPr lang="en-US" sz="2400" dirty="0">
                <a:latin typeface="Georgia" panose="02040502050405020303" pitchFamily="18" charset="0"/>
              </a:rPr>
              <a:t>When we laughed round the corn-heap, with hearts all in tune,</a:t>
            </a:r>
          </a:p>
          <a:p>
            <a:r>
              <a:rPr lang="en-US" sz="2400" dirty="0">
                <a:latin typeface="Georgia" panose="02040502050405020303" pitchFamily="18" charset="0"/>
              </a:rPr>
              <a:t>Our chair a broad pumpkin—our lantern the moon,</a:t>
            </a:r>
          </a:p>
          <a:p>
            <a:r>
              <a:rPr lang="en-US" sz="2400" dirty="0">
                <a:latin typeface="Georgia" panose="02040502050405020303" pitchFamily="18" charset="0"/>
              </a:rPr>
              <a:t>Telling tales of the fairy who travelled like steam,</a:t>
            </a:r>
          </a:p>
          <a:p>
            <a:r>
              <a:rPr lang="en-US" sz="2400" dirty="0">
                <a:latin typeface="Georgia" panose="02040502050405020303" pitchFamily="18" charset="0"/>
              </a:rPr>
              <a:t>In a pumpkin-shell coach, with two rats for her team!</a:t>
            </a:r>
          </a:p>
          <a:p>
            <a:endParaRPr lang="en-US" sz="2400" dirty="0">
              <a:latin typeface="Georgia" panose="02040502050405020303" pitchFamily="18" charset="0"/>
            </a:endParaRPr>
          </a:p>
          <a:p>
            <a:r>
              <a:rPr lang="en-US" sz="2400" dirty="0">
                <a:latin typeface="Georgia" panose="02040502050405020303" pitchFamily="18" charset="0"/>
              </a:rPr>
              <a:t>John Greenleaf Whittier, “The Pumpkin” (1849)</a:t>
            </a:r>
          </a:p>
        </p:txBody>
      </p:sp>
    </p:spTree>
    <p:extLst>
      <p:ext uri="{BB962C8B-B14F-4D97-AF65-F5344CB8AC3E}">
        <p14:creationId xmlns:p14="http://schemas.microsoft.com/office/powerpoint/2010/main" val="159563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B0CFA1-0AD5-4D90-B019-DAAF6D2B90E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313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5065EC86-BBDF-456D-A9EE-6FE718648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88" y="179307"/>
            <a:ext cx="8995063" cy="6399293"/>
          </a:xfrm>
          <a:prstGeom prst="rect">
            <a:avLst/>
          </a:prstGeom>
        </p:spPr>
      </p:pic>
      <p:sp>
        <p:nvSpPr>
          <p:cNvPr id="2" name="Rectangle 1">
            <a:extLst>
              <a:ext uri="{FF2B5EF4-FFF2-40B4-BE49-F238E27FC236}">
                <a16:creationId xmlns:a16="http://schemas.microsoft.com/office/drawing/2014/main" id="{64C4FBBB-C8B9-4FD3-91F5-3D6EBC23C3F1}"/>
              </a:ext>
            </a:extLst>
          </p:cNvPr>
          <p:cNvSpPr/>
          <p:nvPr/>
        </p:nvSpPr>
        <p:spPr>
          <a:xfrm>
            <a:off x="9222850" y="2792948"/>
            <a:ext cx="2776109" cy="3416320"/>
          </a:xfrm>
          <a:prstGeom prst="rect">
            <a:avLst/>
          </a:prstGeom>
        </p:spPr>
        <p:txBody>
          <a:bodyPr wrap="square">
            <a:spAutoFit/>
          </a:bodyPr>
          <a:lstStyle/>
          <a:p>
            <a:r>
              <a:rPr lang="en-US" sz="2400" dirty="0">
                <a:latin typeface="Georgia" panose="02040502050405020303" pitchFamily="18" charset="0"/>
              </a:rPr>
              <a:t>William J. </a:t>
            </a:r>
            <a:r>
              <a:rPr lang="en-US" sz="2400" dirty="0" err="1">
                <a:latin typeface="Georgia" panose="02040502050405020303" pitchFamily="18" charset="0"/>
              </a:rPr>
              <a:t>Wilgus</a:t>
            </a:r>
            <a:r>
              <a:rPr lang="en-US" sz="2400" dirty="0">
                <a:latin typeface="Georgia" panose="02040502050405020303" pitchFamily="18" charset="0"/>
              </a:rPr>
              <a:t>, </a:t>
            </a:r>
            <a:r>
              <a:rPr lang="en-US" sz="2400" i="1" dirty="0">
                <a:latin typeface="Georgia" panose="02040502050405020303" pitchFamily="18" charset="0"/>
              </a:rPr>
              <a:t>Ichabod Crane, Respectfully Dedicated to Washington Irving </a:t>
            </a:r>
            <a:r>
              <a:rPr lang="en-US" sz="2400" dirty="0">
                <a:latin typeface="Georgia" panose="02040502050405020303" pitchFamily="18" charset="0"/>
              </a:rPr>
              <a:t>(c. 1856), lithograph, National Gallery of Art.</a:t>
            </a:r>
          </a:p>
        </p:txBody>
      </p:sp>
    </p:spTree>
    <p:extLst>
      <p:ext uri="{BB962C8B-B14F-4D97-AF65-F5344CB8AC3E}">
        <p14:creationId xmlns:p14="http://schemas.microsoft.com/office/powerpoint/2010/main" val="67251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4748AC-56CD-4FC9-86F9-98B26A77B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179" y="0"/>
            <a:ext cx="8688421" cy="6864192"/>
          </a:xfrm>
          <a:prstGeom prst="rect">
            <a:avLst/>
          </a:prstGeom>
        </p:spPr>
      </p:pic>
      <p:sp>
        <p:nvSpPr>
          <p:cNvPr id="6" name="TextBox 5">
            <a:extLst>
              <a:ext uri="{FF2B5EF4-FFF2-40B4-BE49-F238E27FC236}">
                <a16:creationId xmlns:a16="http://schemas.microsoft.com/office/drawing/2014/main" id="{D0653BBC-328E-4672-8EE9-10C1FF0DC31F}"/>
              </a:ext>
            </a:extLst>
          </p:cNvPr>
          <p:cNvSpPr txBox="1"/>
          <p:nvPr/>
        </p:nvSpPr>
        <p:spPr>
          <a:xfrm>
            <a:off x="213361" y="3695596"/>
            <a:ext cx="2738120" cy="2677656"/>
          </a:xfrm>
          <a:prstGeom prst="rect">
            <a:avLst/>
          </a:prstGeom>
          <a:noFill/>
        </p:spPr>
        <p:txBody>
          <a:bodyPr wrap="square" rtlCol="0">
            <a:spAutoFit/>
          </a:bodyPr>
          <a:lstStyle/>
          <a:p>
            <a:pPr algn="r"/>
            <a:r>
              <a:rPr lang="en-US" sz="2400" dirty="0">
                <a:latin typeface="Georgia" panose="02040502050405020303" pitchFamily="18" charset="0"/>
              </a:rPr>
              <a:t>John </a:t>
            </a:r>
            <a:r>
              <a:rPr lang="en-US" sz="2400" dirty="0" err="1">
                <a:latin typeface="Georgia" panose="02040502050405020303" pitchFamily="18" charset="0"/>
              </a:rPr>
              <a:t>Quidor</a:t>
            </a:r>
            <a:r>
              <a:rPr lang="en-US" sz="2400" dirty="0">
                <a:latin typeface="Georgia" panose="02040502050405020303" pitchFamily="18" charset="0"/>
              </a:rPr>
              <a:t>, </a:t>
            </a:r>
            <a:r>
              <a:rPr lang="en-US" sz="2400" i="1" dirty="0">
                <a:latin typeface="Georgia" panose="02040502050405020303" pitchFamily="18" charset="0"/>
              </a:rPr>
              <a:t>The Headless Horseman Pursuing Ichabod Crane</a:t>
            </a:r>
            <a:r>
              <a:rPr lang="en-US" sz="2400" dirty="0">
                <a:latin typeface="Georgia" panose="02040502050405020303" pitchFamily="18" charset="0"/>
              </a:rPr>
              <a:t> (1858), American Art Museum.</a:t>
            </a:r>
          </a:p>
        </p:txBody>
      </p:sp>
    </p:spTree>
    <p:extLst>
      <p:ext uri="{BB962C8B-B14F-4D97-AF65-F5344CB8AC3E}">
        <p14:creationId xmlns:p14="http://schemas.microsoft.com/office/powerpoint/2010/main" val="235581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4A6C5-B6BA-4DBC-9767-F1E599740ED1}"/>
              </a:ext>
            </a:extLst>
          </p:cNvPr>
          <p:cNvSpPr txBox="1"/>
          <p:nvPr/>
        </p:nvSpPr>
        <p:spPr>
          <a:xfrm>
            <a:off x="723900" y="1536700"/>
            <a:ext cx="9994900" cy="3170099"/>
          </a:xfrm>
          <a:prstGeom prst="rect">
            <a:avLst/>
          </a:prstGeom>
          <a:noFill/>
        </p:spPr>
        <p:txBody>
          <a:bodyPr wrap="square" rtlCol="0">
            <a:spAutoFit/>
          </a:bodyPr>
          <a:lstStyle/>
          <a:p>
            <a:r>
              <a:rPr lang="en-US" sz="4000" b="1" dirty="0">
                <a:latin typeface="Papyrus" panose="03070502060502030205" pitchFamily="66" charset="0"/>
              </a:rPr>
              <a:t>Wizard or Witch—</a:t>
            </a:r>
            <a:r>
              <a:rPr lang="en-US" sz="4000" b="1" i="1" dirty="0" err="1">
                <a:latin typeface="Papyrus" panose="03070502060502030205" pitchFamily="66" charset="0"/>
              </a:rPr>
              <a:t>Hariolus</a:t>
            </a:r>
            <a:r>
              <a:rPr lang="en-US" sz="4000" b="1" i="1" dirty="0">
                <a:latin typeface="Papyrus" panose="03070502060502030205" pitchFamily="66" charset="0"/>
              </a:rPr>
              <a:t> </a:t>
            </a:r>
            <a:r>
              <a:rPr lang="en-US" sz="4000" b="1" i="1" dirty="0" err="1">
                <a:latin typeface="Papyrus" panose="03070502060502030205" pitchFamily="66" charset="0"/>
              </a:rPr>
              <a:t>Venefica</a:t>
            </a:r>
            <a:r>
              <a:rPr lang="en-US" sz="4000" b="1" i="1" dirty="0">
                <a:latin typeface="Papyrus" panose="03070502060502030205" pitchFamily="66" charset="0"/>
              </a:rPr>
              <a:t>—</a:t>
            </a:r>
            <a:r>
              <a:rPr lang="en-US" sz="4000" b="1" dirty="0">
                <a:latin typeface="Papyrus" panose="03070502060502030205" pitchFamily="66" charset="0"/>
              </a:rPr>
              <a:t>we have scripture for, (an authority we will never dispute.) That there </a:t>
            </a:r>
            <a:r>
              <a:rPr lang="en-US" sz="4000" b="1" i="1" dirty="0">
                <a:latin typeface="Papyrus" panose="03070502060502030205" pitchFamily="66" charset="0"/>
              </a:rPr>
              <a:t>have </a:t>
            </a:r>
            <a:r>
              <a:rPr lang="en-US" sz="4000" b="1" dirty="0">
                <a:latin typeface="Papyrus" panose="03070502060502030205" pitchFamily="66" charset="0"/>
              </a:rPr>
              <a:t>been witches we cannot deny, and if there have been, why not now as well as any time?</a:t>
            </a:r>
          </a:p>
        </p:txBody>
      </p:sp>
    </p:spTree>
    <p:extLst>
      <p:ext uri="{BB962C8B-B14F-4D97-AF65-F5344CB8AC3E}">
        <p14:creationId xmlns:p14="http://schemas.microsoft.com/office/powerpoint/2010/main" val="254502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6FA18C-0135-43FB-B1E6-4426CB788953}"/>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4218" t="4509" r="3807" b="12301"/>
          <a:stretch/>
        </p:blipFill>
        <p:spPr>
          <a:xfrm>
            <a:off x="6625244" y="274320"/>
            <a:ext cx="4713316" cy="3807229"/>
          </a:xfrm>
          <a:prstGeom prst="rect">
            <a:avLst/>
          </a:prstGeom>
          <a:ln w="38100">
            <a:solidFill>
              <a:schemeClr val="tx1"/>
            </a:solidFill>
          </a:ln>
        </p:spPr>
      </p:pic>
      <p:sp>
        <p:nvSpPr>
          <p:cNvPr id="6" name="TextBox 5">
            <a:extLst>
              <a:ext uri="{FF2B5EF4-FFF2-40B4-BE49-F238E27FC236}">
                <a16:creationId xmlns:a16="http://schemas.microsoft.com/office/drawing/2014/main" id="{DA21C978-E944-47BC-A011-4CF525A0E2D6}"/>
              </a:ext>
            </a:extLst>
          </p:cNvPr>
          <p:cNvSpPr txBox="1"/>
          <p:nvPr/>
        </p:nvSpPr>
        <p:spPr>
          <a:xfrm>
            <a:off x="7823418" y="4891453"/>
            <a:ext cx="3615824" cy="1200329"/>
          </a:xfrm>
          <a:prstGeom prst="rect">
            <a:avLst/>
          </a:prstGeom>
          <a:noFill/>
        </p:spPr>
        <p:txBody>
          <a:bodyPr wrap="square" rtlCol="0">
            <a:spAutoFit/>
          </a:bodyPr>
          <a:lstStyle/>
          <a:p>
            <a:pPr algn="r"/>
            <a:r>
              <a:rPr lang="en-US" sz="2400" dirty="0">
                <a:latin typeface="Georgia" panose="02040502050405020303" pitchFamily="18" charset="0"/>
              </a:rPr>
              <a:t>Woodcuts from Cotton Mather, “Wonders of the Invisible World” (1693)</a:t>
            </a:r>
          </a:p>
        </p:txBody>
      </p:sp>
      <p:pic>
        <p:nvPicPr>
          <p:cNvPr id="12" name="Picture 11">
            <a:extLst>
              <a:ext uri="{FF2B5EF4-FFF2-40B4-BE49-F238E27FC236}">
                <a16:creationId xmlns:a16="http://schemas.microsoft.com/office/drawing/2014/main" id="{A2AE5F08-C935-45F8-9022-9A9154BE807B}"/>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551" t="5337" r="4929" b="5317"/>
          <a:stretch/>
        </p:blipFill>
        <p:spPr>
          <a:xfrm>
            <a:off x="390699" y="178851"/>
            <a:ext cx="4649108" cy="2506159"/>
          </a:xfrm>
          <a:prstGeom prst="rect">
            <a:avLst/>
          </a:prstGeom>
          <a:ln w="38100">
            <a:solidFill>
              <a:schemeClr val="tx1"/>
            </a:solidFill>
          </a:ln>
        </p:spPr>
      </p:pic>
      <p:pic>
        <p:nvPicPr>
          <p:cNvPr id="8" name="Picture 7">
            <a:extLst>
              <a:ext uri="{FF2B5EF4-FFF2-40B4-BE49-F238E27FC236}">
                <a16:creationId xmlns:a16="http://schemas.microsoft.com/office/drawing/2014/main" id="{C2ADB57A-01E0-4959-9052-A86D72A40A43}"/>
              </a:ext>
            </a:extLst>
          </p:cNvPr>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1750" t="1760" r="2188" b="3463"/>
          <a:stretch/>
        </p:blipFill>
        <p:spPr>
          <a:xfrm>
            <a:off x="2183238" y="2957883"/>
            <a:ext cx="4225654" cy="3628865"/>
          </a:xfrm>
          <a:prstGeom prst="rect">
            <a:avLst/>
          </a:prstGeom>
          <a:ln w="38100">
            <a:solidFill>
              <a:schemeClr val="tx1"/>
            </a:solidFill>
          </a:ln>
        </p:spPr>
      </p:pic>
    </p:spTree>
    <p:extLst>
      <p:ext uri="{BB962C8B-B14F-4D97-AF65-F5344CB8AC3E}">
        <p14:creationId xmlns:p14="http://schemas.microsoft.com/office/powerpoint/2010/main" val="196096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996FAE-8ED9-467E-8635-BEB7F4C3F90B}"/>
              </a:ext>
            </a:extLst>
          </p:cNvPr>
          <p:cNvPicPr>
            <a:picLocks noChangeAspect="1"/>
          </p:cNvPicPr>
          <p:nvPr/>
        </p:nvPicPr>
        <p:blipFill rotWithShape="1">
          <a:blip r:embed="rId2">
            <a:extLst>
              <a:ext uri="{28A0092B-C50C-407E-A947-70E740481C1C}">
                <a14:useLocalDpi xmlns:a14="http://schemas.microsoft.com/office/drawing/2010/main" val="0"/>
              </a:ext>
            </a:extLst>
          </a:blip>
          <a:srcRect t="6891" r="8036" b="4888"/>
          <a:stretch/>
        </p:blipFill>
        <p:spPr>
          <a:xfrm>
            <a:off x="3628418" y="565674"/>
            <a:ext cx="4514224" cy="5767484"/>
          </a:xfrm>
          <a:prstGeom prst="rect">
            <a:avLst/>
          </a:prstGeom>
        </p:spPr>
      </p:pic>
    </p:spTree>
    <p:extLst>
      <p:ext uri="{BB962C8B-B14F-4D97-AF65-F5344CB8AC3E}">
        <p14:creationId xmlns:p14="http://schemas.microsoft.com/office/powerpoint/2010/main" val="426199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4A6C5-B6BA-4DBC-9767-F1E599740ED1}"/>
              </a:ext>
            </a:extLst>
          </p:cNvPr>
          <p:cNvSpPr txBox="1"/>
          <p:nvPr/>
        </p:nvSpPr>
        <p:spPr>
          <a:xfrm>
            <a:off x="845820" y="1668780"/>
            <a:ext cx="9969500" cy="1938992"/>
          </a:xfrm>
          <a:prstGeom prst="rect">
            <a:avLst/>
          </a:prstGeom>
          <a:noFill/>
        </p:spPr>
        <p:txBody>
          <a:bodyPr wrap="square" rtlCol="0">
            <a:spAutoFit/>
          </a:bodyPr>
          <a:lstStyle/>
          <a:p>
            <a:r>
              <a:rPr lang="en-US" sz="4000" b="1" dirty="0">
                <a:latin typeface="Papyrus" panose="03070502060502030205" pitchFamily="66" charset="0"/>
              </a:rPr>
              <a:t>A Magician—</a:t>
            </a:r>
            <a:r>
              <a:rPr lang="en-US" sz="4000" b="1" i="1" dirty="0">
                <a:latin typeface="Papyrus" panose="03070502060502030205" pitchFamily="66" charset="0"/>
              </a:rPr>
              <a:t>Magus—</a:t>
            </a:r>
            <a:r>
              <a:rPr lang="en-US" sz="4000" b="1" dirty="0">
                <a:latin typeface="Papyrus" panose="03070502060502030205" pitchFamily="66" charset="0"/>
              </a:rPr>
              <a:t>is a mysterious person who waves wands, and commits several other deviltries. </a:t>
            </a:r>
          </a:p>
        </p:txBody>
      </p:sp>
    </p:spTree>
    <p:extLst>
      <p:ext uri="{BB962C8B-B14F-4D97-AF65-F5344CB8AC3E}">
        <p14:creationId xmlns:p14="http://schemas.microsoft.com/office/powerpoint/2010/main" val="278955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0B9B-B5EC-9EED-D892-069F8E0625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C46E8A-0830-F863-CB29-1008391C5F20}"/>
              </a:ext>
            </a:extLst>
          </p:cNvPr>
          <p:cNvSpPr txBox="1"/>
          <p:nvPr/>
        </p:nvSpPr>
        <p:spPr>
          <a:xfrm>
            <a:off x="845820" y="1668780"/>
            <a:ext cx="9969500" cy="1938992"/>
          </a:xfrm>
          <a:prstGeom prst="rect">
            <a:avLst/>
          </a:prstGeom>
          <a:noFill/>
        </p:spPr>
        <p:txBody>
          <a:bodyPr wrap="square" rtlCol="0">
            <a:spAutoFit/>
          </a:bodyPr>
          <a:lstStyle/>
          <a:p>
            <a:r>
              <a:rPr lang="en-US" sz="4000" b="1" dirty="0">
                <a:latin typeface="Papyrus" panose="03070502060502030205" pitchFamily="66" charset="0"/>
              </a:rPr>
              <a:t>A Magician—</a:t>
            </a:r>
            <a:r>
              <a:rPr lang="en-US" sz="4000" b="1" i="1" dirty="0">
                <a:latin typeface="Papyrus" panose="03070502060502030205" pitchFamily="66" charset="0"/>
              </a:rPr>
              <a:t>Magus—</a:t>
            </a:r>
            <a:r>
              <a:rPr lang="en-US" sz="4000" b="1" dirty="0">
                <a:latin typeface="Papyrus" panose="03070502060502030205" pitchFamily="66" charset="0"/>
              </a:rPr>
              <a:t>is a mysterious person who waves wands, and commits several other deviltries. </a:t>
            </a:r>
          </a:p>
        </p:txBody>
      </p:sp>
    </p:spTree>
    <p:extLst>
      <p:ext uri="{BB962C8B-B14F-4D97-AF65-F5344CB8AC3E}">
        <p14:creationId xmlns:p14="http://schemas.microsoft.com/office/powerpoint/2010/main" val="80702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242F6E-7AB0-4FAC-9465-8FC107624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89033" y="1535780"/>
            <a:ext cx="6612978" cy="3791776"/>
          </a:xfrm>
          <a:prstGeom prst="rect">
            <a:avLst/>
          </a:prstGeom>
        </p:spPr>
      </p:pic>
      <p:sp>
        <p:nvSpPr>
          <p:cNvPr id="5" name="TextBox 4">
            <a:extLst>
              <a:ext uri="{FF2B5EF4-FFF2-40B4-BE49-F238E27FC236}">
                <a16:creationId xmlns:a16="http://schemas.microsoft.com/office/drawing/2014/main" id="{53674AF4-50B0-40C5-A950-3008E09B24D3}"/>
              </a:ext>
            </a:extLst>
          </p:cNvPr>
          <p:cNvSpPr txBox="1"/>
          <p:nvPr/>
        </p:nvSpPr>
        <p:spPr>
          <a:xfrm>
            <a:off x="573932" y="5710136"/>
            <a:ext cx="6235430" cy="830997"/>
          </a:xfrm>
          <a:prstGeom prst="rect">
            <a:avLst/>
          </a:prstGeom>
          <a:noFill/>
        </p:spPr>
        <p:txBody>
          <a:bodyPr wrap="square" rtlCol="0">
            <a:spAutoFit/>
          </a:bodyPr>
          <a:lstStyle/>
          <a:p>
            <a:pPr algn="r"/>
            <a:r>
              <a:rPr lang="en-US" sz="2400" i="1" dirty="0">
                <a:latin typeface="Georgia" panose="02040502050405020303" pitchFamily="18" charset="0"/>
              </a:rPr>
              <a:t>Annals of Murder, or, Daring Outrages, Trials, Confessions, &amp;c. </a:t>
            </a:r>
            <a:r>
              <a:rPr lang="en-US" sz="2400" dirty="0">
                <a:latin typeface="Georgia" panose="02040502050405020303" pitchFamily="18" charset="0"/>
              </a:rPr>
              <a:t>(Philadelphia: 1845)</a:t>
            </a:r>
            <a:endParaRPr lang="en-US" sz="2400" i="1" dirty="0">
              <a:latin typeface="Georgia" panose="02040502050405020303" pitchFamily="18" charset="0"/>
            </a:endParaRPr>
          </a:p>
        </p:txBody>
      </p:sp>
    </p:spTree>
    <p:extLst>
      <p:ext uri="{BB962C8B-B14F-4D97-AF65-F5344CB8AC3E}">
        <p14:creationId xmlns:p14="http://schemas.microsoft.com/office/powerpoint/2010/main" val="2405052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4A6C5-B6BA-4DBC-9767-F1E599740ED1}"/>
              </a:ext>
            </a:extLst>
          </p:cNvPr>
          <p:cNvSpPr txBox="1"/>
          <p:nvPr/>
        </p:nvSpPr>
        <p:spPr>
          <a:xfrm>
            <a:off x="643997" y="799680"/>
            <a:ext cx="10883280" cy="5386090"/>
          </a:xfrm>
          <a:prstGeom prst="rect">
            <a:avLst/>
          </a:prstGeom>
          <a:noFill/>
        </p:spPr>
        <p:txBody>
          <a:bodyPr wrap="square" rtlCol="0">
            <a:spAutoFit/>
          </a:bodyPr>
          <a:lstStyle/>
          <a:p>
            <a:r>
              <a:rPr lang="en-US" sz="3200" dirty="0">
                <a:latin typeface="Georgia" panose="02040502050405020303" pitchFamily="18" charset="0"/>
              </a:rPr>
              <a:t>Dark Romanticism/Gothic</a:t>
            </a:r>
          </a:p>
          <a:p>
            <a:endParaRPr lang="en-US" sz="3200" dirty="0">
              <a:latin typeface="Georgia" panose="02040502050405020303" pitchFamily="18" charset="0"/>
            </a:endParaRPr>
          </a:p>
          <a:p>
            <a:endParaRPr lang="en-US" sz="2800" dirty="0">
              <a:latin typeface="Georgia" panose="02040502050405020303" pitchFamily="18" charset="0"/>
            </a:endParaRPr>
          </a:p>
          <a:p>
            <a:r>
              <a:rPr lang="en-US" sz="2800" dirty="0">
                <a:latin typeface="Georgia" panose="02040502050405020303" pitchFamily="18" charset="0"/>
              </a:rPr>
              <a:t>Mary Shelly, </a:t>
            </a:r>
            <a:r>
              <a:rPr lang="en-US" sz="2800" i="1" dirty="0">
                <a:latin typeface="Georgia" panose="02040502050405020303" pitchFamily="18" charset="0"/>
              </a:rPr>
              <a:t>Frankenstein </a:t>
            </a:r>
            <a:r>
              <a:rPr lang="en-US" sz="2800" dirty="0">
                <a:latin typeface="Georgia" panose="02040502050405020303" pitchFamily="18" charset="0"/>
              </a:rPr>
              <a:t>(1818)</a:t>
            </a:r>
          </a:p>
          <a:p>
            <a:endParaRPr lang="en-US" sz="2800" dirty="0">
              <a:latin typeface="Georgia" panose="02040502050405020303" pitchFamily="18" charset="0"/>
            </a:endParaRPr>
          </a:p>
          <a:p>
            <a:r>
              <a:rPr lang="en-US" sz="2800" dirty="0">
                <a:latin typeface="Georgia" panose="02040502050405020303" pitchFamily="18" charset="0"/>
              </a:rPr>
              <a:t>John William </a:t>
            </a:r>
            <a:r>
              <a:rPr lang="en-US" sz="2800" dirty="0" err="1">
                <a:latin typeface="Georgia" panose="02040502050405020303" pitchFamily="18" charset="0"/>
              </a:rPr>
              <a:t>Polidari</a:t>
            </a:r>
            <a:r>
              <a:rPr lang="en-US" sz="2800" dirty="0">
                <a:latin typeface="Georgia" panose="02040502050405020303" pitchFamily="18" charset="0"/>
              </a:rPr>
              <a:t>, “The Vampyre” (1819)</a:t>
            </a:r>
          </a:p>
          <a:p>
            <a:r>
              <a:rPr lang="en-US" sz="2800" dirty="0">
                <a:latin typeface="Georgia" panose="02040502050405020303" pitchFamily="18" charset="0"/>
              </a:rPr>
              <a:t> </a:t>
            </a: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r>
              <a:rPr lang="en-US" sz="2800" dirty="0">
                <a:latin typeface="Georgia" panose="02040502050405020303" pitchFamily="18" charset="0"/>
              </a:rPr>
              <a:t>								Edgar Allen Poe, 1840s</a:t>
            </a:r>
          </a:p>
        </p:txBody>
      </p:sp>
      <p:pic>
        <p:nvPicPr>
          <p:cNvPr id="1026" name="Picture 2" descr="Poe">
            <a:extLst>
              <a:ext uri="{FF2B5EF4-FFF2-40B4-BE49-F238E27FC236}">
                <a16:creationId xmlns:a16="http://schemas.microsoft.com/office/drawing/2014/main" id="{523FD6B4-8923-4F41-8B4E-7AED1FC10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920" y="1441364"/>
            <a:ext cx="3731077" cy="468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76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E1A45-38B8-F969-EDFC-D74A3BD24EEF}"/>
              </a:ext>
            </a:extLst>
          </p:cNvPr>
          <p:cNvSpPr txBox="1"/>
          <p:nvPr/>
        </p:nvSpPr>
        <p:spPr>
          <a:xfrm>
            <a:off x="5442001" y="415719"/>
            <a:ext cx="6142703" cy="4832092"/>
          </a:xfrm>
          <a:prstGeom prst="rect">
            <a:avLst/>
          </a:prstGeom>
          <a:noFill/>
        </p:spPr>
        <p:txBody>
          <a:bodyPr wrap="square" rtlCol="0">
            <a:spAutoFit/>
          </a:bodyPr>
          <a:lstStyle/>
          <a:p>
            <a:r>
              <a:rPr lang="en-US" sz="2200" dirty="0">
                <a:latin typeface="Plantagenet Cherokee" panose="02020602070100000000" pitchFamily="18" charset="0"/>
              </a:rPr>
              <a:t>. . . this morning [July 21, 1788] opened the grave of my daughter [Martha]... who had died—the last of my three daughters—almost six years ago ... On opening the body, the lungs were not dissolved, but had blood in them, though not fresh, but clotted. The lungs did not appear as we would suppose they would in a body just dead, but far nearer a state of soundness than could be expected. The liver, I am told, was as sound as the lungs. We put the lungs and liver in a separate box, and buried it in the same grave, ten inches or a foot, above the coffin.”—Rev. Justus Forward, Belchertown MA, </a:t>
            </a:r>
          </a:p>
        </p:txBody>
      </p:sp>
      <p:pic>
        <p:nvPicPr>
          <p:cNvPr id="1028" name="Picture 4">
            <a:extLst>
              <a:ext uri="{FF2B5EF4-FFF2-40B4-BE49-F238E27FC236}">
                <a16:creationId xmlns:a16="http://schemas.microsoft.com/office/drawing/2014/main" id="{5A8D836C-F4CB-D1A4-1479-77E8F2734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96" y="191422"/>
            <a:ext cx="4302381" cy="64751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DC80C7-15C8-A274-E705-F0E38A17E54D}"/>
              </a:ext>
            </a:extLst>
          </p:cNvPr>
          <p:cNvSpPr txBox="1"/>
          <p:nvPr/>
        </p:nvSpPr>
        <p:spPr>
          <a:xfrm>
            <a:off x="4955304" y="5621733"/>
            <a:ext cx="6629400" cy="646331"/>
          </a:xfrm>
          <a:prstGeom prst="rect">
            <a:avLst/>
          </a:prstGeom>
          <a:noFill/>
        </p:spPr>
        <p:txBody>
          <a:bodyPr wrap="square" rtlCol="0">
            <a:spAutoFit/>
          </a:bodyPr>
          <a:lstStyle/>
          <a:p>
            <a:r>
              <a:rPr lang="fr-FR" dirty="0"/>
              <a:t>Paul-Henri-Corentin Féval, </a:t>
            </a:r>
            <a:r>
              <a:rPr lang="fr-FR" i="1" dirty="0"/>
              <a:t>Les Tribunaux Secrets </a:t>
            </a:r>
            <a:r>
              <a:rPr lang="fr-FR" dirty="0"/>
              <a:t>(Paris: Boulanger et Legrand, 1864), 2: 112.</a:t>
            </a:r>
            <a:endParaRPr lang="en-US" dirty="0"/>
          </a:p>
        </p:txBody>
      </p:sp>
    </p:spTree>
    <p:extLst>
      <p:ext uri="{BB962C8B-B14F-4D97-AF65-F5344CB8AC3E}">
        <p14:creationId xmlns:p14="http://schemas.microsoft.com/office/powerpoint/2010/main" val="262777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4F4EB48-0625-4657-AAC9-AA26C74E37DD}"/>
              </a:ext>
            </a:extLst>
          </p:cNvPr>
          <p:cNvCxnSpPr/>
          <p:nvPr/>
        </p:nvCxnSpPr>
        <p:spPr>
          <a:xfrm>
            <a:off x="532015" y="3732415"/>
            <a:ext cx="1096448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E63706A-F71E-44E9-AB15-68D234E5D3FB}"/>
              </a:ext>
            </a:extLst>
          </p:cNvPr>
          <p:cNvCxnSpPr>
            <a:cxnSpLocks/>
          </p:cNvCxnSpPr>
          <p:nvPr/>
        </p:nvCxnSpPr>
        <p:spPr>
          <a:xfrm flipH="1">
            <a:off x="1372121" y="3158836"/>
            <a:ext cx="9156" cy="9585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DE7CF4-13C4-45FA-9442-26DD8FECA793}"/>
              </a:ext>
            </a:extLst>
          </p:cNvPr>
          <p:cNvCxnSpPr>
            <a:cxnSpLocks/>
          </p:cNvCxnSpPr>
          <p:nvPr/>
        </p:nvCxnSpPr>
        <p:spPr>
          <a:xfrm flipH="1">
            <a:off x="2705056" y="3158836"/>
            <a:ext cx="7778" cy="9585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39555D-42EA-45ED-8C0E-674DFAEC383A}"/>
              </a:ext>
            </a:extLst>
          </p:cNvPr>
          <p:cNvCxnSpPr>
            <a:cxnSpLocks/>
          </p:cNvCxnSpPr>
          <p:nvPr/>
        </p:nvCxnSpPr>
        <p:spPr>
          <a:xfrm flipH="1">
            <a:off x="1368830" y="990600"/>
            <a:ext cx="2009370" cy="2168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E42109-3673-4D55-A060-F96A3A5A4EA5}"/>
              </a:ext>
            </a:extLst>
          </p:cNvPr>
          <p:cNvCxnSpPr>
            <a:cxnSpLocks/>
          </p:cNvCxnSpPr>
          <p:nvPr/>
        </p:nvCxnSpPr>
        <p:spPr>
          <a:xfrm>
            <a:off x="4220555" y="3158836"/>
            <a:ext cx="0" cy="9399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9F05875-E13B-4C04-AD61-516E4D0FAC23}"/>
              </a:ext>
            </a:extLst>
          </p:cNvPr>
          <p:cNvSpPr txBox="1"/>
          <p:nvPr/>
        </p:nvSpPr>
        <p:spPr>
          <a:xfrm rot="18730457">
            <a:off x="710924" y="2069292"/>
            <a:ext cx="2019300" cy="584775"/>
          </a:xfrm>
          <a:prstGeom prst="rect">
            <a:avLst/>
          </a:prstGeom>
          <a:noFill/>
        </p:spPr>
        <p:txBody>
          <a:bodyPr wrap="square" rtlCol="0">
            <a:spAutoFit/>
          </a:bodyPr>
          <a:lstStyle/>
          <a:p>
            <a:r>
              <a:rPr lang="en-US" sz="3200" dirty="0">
                <a:latin typeface="Georgia" panose="02040502050405020303" pitchFamily="18" charset="0"/>
              </a:rPr>
              <a:t>Samhain</a:t>
            </a:r>
          </a:p>
        </p:txBody>
      </p:sp>
      <p:cxnSp>
        <p:nvCxnSpPr>
          <p:cNvPr id="17" name="Straight Connector 16">
            <a:extLst>
              <a:ext uri="{FF2B5EF4-FFF2-40B4-BE49-F238E27FC236}">
                <a16:creationId xmlns:a16="http://schemas.microsoft.com/office/drawing/2014/main" id="{D4C8B8B1-153C-459B-8967-D0475F7CCAC7}"/>
              </a:ext>
            </a:extLst>
          </p:cNvPr>
          <p:cNvCxnSpPr>
            <a:cxnSpLocks/>
          </p:cNvCxnSpPr>
          <p:nvPr/>
        </p:nvCxnSpPr>
        <p:spPr>
          <a:xfrm flipH="1">
            <a:off x="2712832" y="990600"/>
            <a:ext cx="2009370" cy="2168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6CBE23-6A3A-4086-AAFA-5A336F3F2E1E}"/>
              </a:ext>
            </a:extLst>
          </p:cNvPr>
          <p:cNvSpPr txBox="1"/>
          <p:nvPr/>
        </p:nvSpPr>
        <p:spPr>
          <a:xfrm rot="18730457">
            <a:off x="2105770" y="1991855"/>
            <a:ext cx="2019300" cy="584775"/>
          </a:xfrm>
          <a:prstGeom prst="rect">
            <a:avLst/>
          </a:prstGeom>
          <a:noFill/>
        </p:spPr>
        <p:txBody>
          <a:bodyPr wrap="square" rtlCol="0">
            <a:spAutoFit/>
          </a:bodyPr>
          <a:lstStyle/>
          <a:p>
            <a:r>
              <a:rPr lang="en-US" sz="3200" dirty="0">
                <a:latin typeface="Georgia" panose="02040502050405020303" pitchFamily="18" charset="0"/>
              </a:rPr>
              <a:t>Pomona</a:t>
            </a:r>
          </a:p>
        </p:txBody>
      </p:sp>
      <p:cxnSp>
        <p:nvCxnSpPr>
          <p:cNvPr id="20" name="Straight Connector 19">
            <a:extLst>
              <a:ext uri="{FF2B5EF4-FFF2-40B4-BE49-F238E27FC236}">
                <a16:creationId xmlns:a16="http://schemas.microsoft.com/office/drawing/2014/main" id="{5B9E907C-6DE7-473F-8DAA-C20895066A26}"/>
              </a:ext>
            </a:extLst>
          </p:cNvPr>
          <p:cNvCxnSpPr>
            <a:cxnSpLocks/>
          </p:cNvCxnSpPr>
          <p:nvPr/>
        </p:nvCxnSpPr>
        <p:spPr>
          <a:xfrm flipH="1">
            <a:off x="4217786" y="990600"/>
            <a:ext cx="2009370" cy="2168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B51AD3-94ED-4F8D-850E-B1E30587A936}"/>
              </a:ext>
            </a:extLst>
          </p:cNvPr>
          <p:cNvSpPr txBox="1"/>
          <p:nvPr/>
        </p:nvSpPr>
        <p:spPr>
          <a:xfrm rot="18730457">
            <a:off x="3587292" y="2032493"/>
            <a:ext cx="2019300" cy="584775"/>
          </a:xfrm>
          <a:prstGeom prst="rect">
            <a:avLst/>
          </a:prstGeom>
          <a:noFill/>
        </p:spPr>
        <p:txBody>
          <a:bodyPr wrap="square" rtlCol="0">
            <a:spAutoFit/>
          </a:bodyPr>
          <a:lstStyle/>
          <a:p>
            <a:r>
              <a:rPr lang="en-US" sz="3200" dirty="0">
                <a:latin typeface="Georgia" panose="02040502050405020303" pitchFamily="18" charset="0"/>
              </a:rPr>
              <a:t>All Saint’s</a:t>
            </a:r>
          </a:p>
        </p:txBody>
      </p:sp>
      <p:sp>
        <p:nvSpPr>
          <p:cNvPr id="22" name="TextBox 21">
            <a:extLst>
              <a:ext uri="{FF2B5EF4-FFF2-40B4-BE49-F238E27FC236}">
                <a16:creationId xmlns:a16="http://schemas.microsoft.com/office/drawing/2014/main" id="{76CA312C-2634-436B-AA87-A31CDE148A00}"/>
              </a:ext>
            </a:extLst>
          </p:cNvPr>
          <p:cNvSpPr txBox="1"/>
          <p:nvPr/>
        </p:nvSpPr>
        <p:spPr>
          <a:xfrm>
            <a:off x="603806" y="4063407"/>
            <a:ext cx="10490200" cy="954107"/>
          </a:xfrm>
          <a:prstGeom prst="rect">
            <a:avLst/>
          </a:prstGeom>
          <a:noFill/>
        </p:spPr>
        <p:txBody>
          <a:bodyPr wrap="square" rtlCol="0">
            <a:spAutoFit/>
          </a:bodyPr>
          <a:lstStyle/>
          <a:p>
            <a:r>
              <a:rPr lang="en-US" sz="2800" dirty="0">
                <a:latin typeface="Georgia" panose="02040502050405020303" pitchFamily="18" charset="0"/>
              </a:rPr>
              <a:t>c. 2800	c. 100       c. 600	   c. 1606</a:t>
            </a:r>
          </a:p>
          <a:p>
            <a:r>
              <a:rPr lang="en-US" sz="2800" dirty="0">
                <a:latin typeface="Georgia" panose="02040502050405020303" pitchFamily="18" charset="0"/>
              </a:rPr>
              <a:t>BCE		BCE	       CE	   		CE	</a:t>
            </a:r>
          </a:p>
        </p:txBody>
      </p:sp>
      <p:cxnSp>
        <p:nvCxnSpPr>
          <p:cNvPr id="23" name="Straight Connector 22">
            <a:extLst>
              <a:ext uri="{FF2B5EF4-FFF2-40B4-BE49-F238E27FC236}">
                <a16:creationId xmlns:a16="http://schemas.microsoft.com/office/drawing/2014/main" id="{6D7A6B22-7C01-4608-B799-DF2CC210080B}"/>
              </a:ext>
            </a:extLst>
          </p:cNvPr>
          <p:cNvCxnSpPr>
            <a:cxnSpLocks/>
          </p:cNvCxnSpPr>
          <p:nvPr/>
        </p:nvCxnSpPr>
        <p:spPr>
          <a:xfrm flipH="1">
            <a:off x="5686903" y="1038863"/>
            <a:ext cx="2009370" cy="2168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D307765-1E1B-44B3-8AEF-14C964BEE8AE}"/>
              </a:ext>
            </a:extLst>
          </p:cNvPr>
          <p:cNvSpPr txBox="1"/>
          <p:nvPr/>
        </p:nvSpPr>
        <p:spPr>
          <a:xfrm rot="18730457">
            <a:off x="4554381" y="1545911"/>
            <a:ext cx="3026756" cy="1077218"/>
          </a:xfrm>
          <a:prstGeom prst="rect">
            <a:avLst/>
          </a:prstGeom>
          <a:noFill/>
        </p:spPr>
        <p:txBody>
          <a:bodyPr wrap="square" rtlCol="0">
            <a:spAutoFit/>
          </a:bodyPr>
          <a:lstStyle/>
          <a:p>
            <a:r>
              <a:rPr lang="en-US" sz="3200" dirty="0">
                <a:latin typeface="Georgia" panose="02040502050405020303" pitchFamily="18" charset="0"/>
              </a:rPr>
              <a:t>Guy </a:t>
            </a:r>
            <a:r>
              <a:rPr lang="en-US" sz="3200" dirty="0" err="1">
                <a:latin typeface="Georgia" panose="02040502050405020303" pitchFamily="18" charset="0"/>
              </a:rPr>
              <a:t>Fawke’s</a:t>
            </a:r>
            <a:r>
              <a:rPr lang="en-US" sz="3200" dirty="0">
                <a:latin typeface="Georgia" panose="02040502050405020303" pitchFamily="18" charset="0"/>
              </a:rPr>
              <a:t>/</a:t>
            </a:r>
          </a:p>
          <a:p>
            <a:r>
              <a:rPr lang="en-US" sz="3200" dirty="0">
                <a:latin typeface="Georgia" panose="02040502050405020303" pitchFamily="18" charset="0"/>
              </a:rPr>
              <a:t>    Pope’s Night</a:t>
            </a:r>
          </a:p>
        </p:txBody>
      </p:sp>
      <p:pic>
        <p:nvPicPr>
          <p:cNvPr id="36" name="Picture 35">
            <a:extLst>
              <a:ext uri="{FF2B5EF4-FFF2-40B4-BE49-F238E27FC236}">
                <a16:creationId xmlns:a16="http://schemas.microsoft.com/office/drawing/2014/main" id="{F840A765-7899-4997-AC7F-BD35CC30C7EB}"/>
              </a:ext>
            </a:extLst>
          </p:cNvPr>
          <p:cNvPicPr>
            <a:picLocks noChangeAspect="1"/>
          </p:cNvPicPr>
          <p:nvPr/>
        </p:nvPicPr>
        <p:blipFill rotWithShape="1">
          <a:blip r:embed="rId2">
            <a:extLst>
              <a:ext uri="{28A0092B-C50C-407E-A947-70E740481C1C}">
                <a14:useLocalDpi xmlns:a14="http://schemas.microsoft.com/office/drawing/2010/main" val="0"/>
              </a:ext>
            </a:extLst>
          </a:blip>
          <a:srcRect l="9187" t="65682" b="7189"/>
          <a:stretch/>
        </p:blipFill>
        <p:spPr>
          <a:xfrm>
            <a:off x="0" y="5090144"/>
            <a:ext cx="12210148" cy="1819157"/>
          </a:xfrm>
          <a:prstGeom prst="rect">
            <a:avLst/>
          </a:prstGeom>
        </p:spPr>
      </p:pic>
      <p:cxnSp>
        <p:nvCxnSpPr>
          <p:cNvPr id="42" name="Straight Connector 41">
            <a:extLst>
              <a:ext uri="{FF2B5EF4-FFF2-40B4-BE49-F238E27FC236}">
                <a16:creationId xmlns:a16="http://schemas.microsoft.com/office/drawing/2014/main" id="{D34E1AC7-F474-4EF3-85F9-04AC641DDCA8}"/>
              </a:ext>
            </a:extLst>
          </p:cNvPr>
          <p:cNvCxnSpPr>
            <a:cxnSpLocks/>
          </p:cNvCxnSpPr>
          <p:nvPr/>
        </p:nvCxnSpPr>
        <p:spPr>
          <a:xfrm>
            <a:off x="5703011" y="3206643"/>
            <a:ext cx="0" cy="9399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948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8C172-4AA7-4D50-9E22-94F8ABBEBD8A}"/>
              </a:ext>
            </a:extLst>
          </p:cNvPr>
          <p:cNvSpPr>
            <a:spLocks noGrp="1"/>
          </p:cNvSpPr>
          <p:nvPr>
            <p:ph idx="1"/>
          </p:nvPr>
        </p:nvSpPr>
        <p:spPr>
          <a:xfrm>
            <a:off x="966875" y="1253330"/>
            <a:ext cx="6767945" cy="4351338"/>
          </a:xfrm>
        </p:spPr>
        <p:txBody>
          <a:bodyPr>
            <a:normAutofit/>
          </a:bodyPr>
          <a:lstStyle/>
          <a:p>
            <a:pPr marL="0" indent="0">
              <a:buNone/>
            </a:pPr>
            <a:r>
              <a:rPr lang="en-US" sz="2400" dirty="0">
                <a:latin typeface="Georgia" panose="02040502050405020303" pitchFamily="18" charset="0"/>
              </a:rPr>
              <a:t>“The savage in man is never quite eradicated. I have just read of a family in Vermont—who, several of its members having died of consumption, just burned the lungs &amp; heart &amp; liver of the last deceased, in order to prevent any more from having it.”</a:t>
            </a:r>
          </a:p>
          <a:p>
            <a:pPr marL="0" indent="0">
              <a:buNone/>
            </a:pPr>
            <a:endParaRPr lang="en-US" sz="2400" dirty="0">
              <a:latin typeface="Georgia" panose="02040502050405020303" pitchFamily="18" charset="0"/>
            </a:endParaRPr>
          </a:p>
          <a:p>
            <a:pPr marL="0" indent="0">
              <a:buNone/>
            </a:pPr>
            <a:r>
              <a:rPr lang="en-US" sz="2000" dirty="0">
                <a:latin typeface="Georgia" panose="02040502050405020303" pitchFamily="18" charset="0"/>
              </a:rPr>
              <a:t>Thoreau, Henry David, Bradford Torrey, and Francis H. Allen. "Journal." Journal. Vol. 30. New York: Dover Publications, 1962. N. </a:t>
            </a:r>
            <a:r>
              <a:rPr lang="en-US" sz="2000" dirty="0" err="1">
                <a:latin typeface="Georgia" panose="02040502050405020303" pitchFamily="18" charset="0"/>
              </a:rPr>
              <a:t>pag</a:t>
            </a:r>
            <a:r>
              <a:rPr lang="en-US" sz="2000" dirty="0">
                <a:latin typeface="Georgia" panose="02040502050405020303" pitchFamily="18" charset="0"/>
              </a:rPr>
              <a:t>.</a:t>
            </a:r>
          </a:p>
        </p:txBody>
      </p:sp>
      <p:pic>
        <p:nvPicPr>
          <p:cNvPr id="5" name="Picture 4">
            <a:extLst>
              <a:ext uri="{FF2B5EF4-FFF2-40B4-BE49-F238E27FC236}">
                <a16:creationId xmlns:a16="http://schemas.microsoft.com/office/drawing/2014/main" id="{58E6AA43-2671-431C-A119-8ED9D5CEA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153" y="1481137"/>
            <a:ext cx="3143250" cy="3895725"/>
          </a:xfrm>
          <a:prstGeom prst="rect">
            <a:avLst/>
          </a:prstGeom>
        </p:spPr>
      </p:pic>
    </p:spTree>
    <p:extLst>
      <p:ext uri="{BB962C8B-B14F-4D97-AF65-F5344CB8AC3E}">
        <p14:creationId xmlns:p14="http://schemas.microsoft.com/office/powerpoint/2010/main" val="80408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47857F-BDEB-4949-8E65-C6F407885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49" y="148768"/>
            <a:ext cx="4711700" cy="6472698"/>
          </a:xfrm>
          <a:prstGeom prst="rect">
            <a:avLst/>
          </a:prstGeom>
        </p:spPr>
      </p:pic>
      <p:sp>
        <p:nvSpPr>
          <p:cNvPr id="8" name="TextBox 7">
            <a:extLst>
              <a:ext uri="{FF2B5EF4-FFF2-40B4-BE49-F238E27FC236}">
                <a16:creationId xmlns:a16="http://schemas.microsoft.com/office/drawing/2014/main" id="{176802C5-8D05-43DB-84DD-5F60B941DE8D}"/>
              </a:ext>
            </a:extLst>
          </p:cNvPr>
          <p:cNvSpPr txBox="1"/>
          <p:nvPr/>
        </p:nvSpPr>
        <p:spPr>
          <a:xfrm>
            <a:off x="5604213" y="4865426"/>
            <a:ext cx="6477541" cy="1846659"/>
          </a:xfrm>
          <a:prstGeom prst="rect">
            <a:avLst/>
          </a:prstGeom>
          <a:noFill/>
        </p:spPr>
        <p:txBody>
          <a:bodyPr wrap="square" rtlCol="0">
            <a:spAutoFit/>
          </a:bodyPr>
          <a:lstStyle/>
          <a:p>
            <a:r>
              <a:rPr lang="en-US" sz="2400" dirty="0">
                <a:latin typeface="Georgia" panose="02040502050405020303" pitchFamily="18" charset="0"/>
              </a:rPr>
              <a:t>“Spirit </a:t>
            </a:r>
            <a:r>
              <a:rPr lang="en-US" sz="2400" dirty="0" err="1">
                <a:latin typeface="Georgia" panose="02040502050405020303" pitchFamily="18" charset="0"/>
              </a:rPr>
              <a:t>Rappings</a:t>
            </a:r>
            <a:r>
              <a:rPr lang="en-US" sz="2400" dirty="0">
                <a:latin typeface="Georgia" panose="02040502050405020303" pitchFamily="18" charset="0"/>
              </a:rPr>
              <a:t>,” 1853, Historical Sheet Music: 1850-1920, Rare Book, Manuscript, and Special Collections Library, Duke University.</a:t>
            </a:r>
          </a:p>
          <a:p>
            <a:endParaRPr lang="en-US" dirty="0">
              <a:latin typeface="Georgia" panose="02040502050405020303" pitchFamily="18" charset="0"/>
            </a:endParaRPr>
          </a:p>
        </p:txBody>
      </p:sp>
      <p:pic>
        <p:nvPicPr>
          <p:cNvPr id="3" name="Picture 2">
            <a:extLst>
              <a:ext uri="{FF2B5EF4-FFF2-40B4-BE49-F238E27FC236}">
                <a16:creationId xmlns:a16="http://schemas.microsoft.com/office/drawing/2014/main" id="{3616CB96-DEF4-4130-99EE-11B863B883DD}"/>
              </a:ext>
            </a:extLst>
          </p:cNvPr>
          <p:cNvPicPr>
            <a:picLocks noChangeAspect="1"/>
          </p:cNvPicPr>
          <p:nvPr/>
        </p:nvPicPr>
        <p:blipFill rotWithShape="1">
          <a:blip r:embed="rId3">
            <a:extLst>
              <a:ext uri="{28A0092B-C50C-407E-A947-70E740481C1C}">
                <a14:useLocalDpi xmlns:a14="http://schemas.microsoft.com/office/drawing/2010/main" val="0"/>
              </a:ext>
            </a:extLst>
          </a:blip>
          <a:srcRect t="2130" b="8932"/>
          <a:stretch/>
        </p:blipFill>
        <p:spPr>
          <a:xfrm>
            <a:off x="6821253" y="284205"/>
            <a:ext cx="3235925" cy="4427563"/>
          </a:xfrm>
          <a:prstGeom prst="rect">
            <a:avLst/>
          </a:prstGeom>
        </p:spPr>
      </p:pic>
    </p:spTree>
    <p:extLst>
      <p:ext uri="{BB962C8B-B14F-4D97-AF65-F5344CB8AC3E}">
        <p14:creationId xmlns:p14="http://schemas.microsoft.com/office/powerpoint/2010/main" val="208396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BF71FB-08E7-42B1-954B-767B10810EAA}"/>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1659" t="2407" r="4968" b="4392"/>
          <a:stretch/>
        </p:blipFill>
        <p:spPr>
          <a:xfrm>
            <a:off x="3469904" y="141407"/>
            <a:ext cx="4941176" cy="6561516"/>
          </a:xfrm>
          <a:prstGeom prst="rect">
            <a:avLst/>
          </a:prstGeom>
        </p:spPr>
      </p:pic>
      <p:sp>
        <p:nvSpPr>
          <p:cNvPr id="2" name="TextBox 1">
            <a:extLst>
              <a:ext uri="{FF2B5EF4-FFF2-40B4-BE49-F238E27FC236}">
                <a16:creationId xmlns:a16="http://schemas.microsoft.com/office/drawing/2014/main" id="{96813B65-2148-4849-0776-9C3E3DD098A8}"/>
              </a:ext>
            </a:extLst>
          </p:cNvPr>
          <p:cNvSpPr txBox="1"/>
          <p:nvPr/>
        </p:nvSpPr>
        <p:spPr>
          <a:xfrm>
            <a:off x="536757" y="4903062"/>
            <a:ext cx="2933147" cy="1569660"/>
          </a:xfrm>
          <a:prstGeom prst="rect">
            <a:avLst/>
          </a:prstGeom>
          <a:noFill/>
        </p:spPr>
        <p:txBody>
          <a:bodyPr wrap="square" rtlCol="0">
            <a:spAutoFit/>
          </a:bodyPr>
          <a:lstStyle/>
          <a:p>
            <a:r>
              <a:rPr lang="en-US" sz="2400" dirty="0">
                <a:latin typeface="Georgia" panose="02040502050405020303" pitchFamily="18" charset="0"/>
              </a:rPr>
              <a:t>L.W. Atwater, “The Pumpkin Effigy,” </a:t>
            </a:r>
          </a:p>
          <a:p>
            <a:r>
              <a:rPr lang="en-US" sz="2400" i="1" dirty="0">
                <a:latin typeface="Georgia" panose="02040502050405020303" pitchFamily="18" charset="0"/>
              </a:rPr>
              <a:t>Harper’s Weekly, </a:t>
            </a:r>
            <a:r>
              <a:rPr lang="en-US" sz="2400" dirty="0">
                <a:latin typeface="Georgia" panose="02040502050405020303" pitchFamily="18" charset="0"/>
              </a:rPr>
              <a:t>23 November 1867</a:t>
            </a:r>
            <a:r>
              <a:rPr lang="en-US" dirty="0">
                <a:latin typeface="Georgia" panose="02040502050405020303" pitchFamily="18" charset="0"/>
              </a:rPr>
              <a:t>.</a:t>
            </a:r>
          </a:p>
        </p:txBody>
      </p:sp>
    </p:spTree>
    <p:extLst>
      <p:ext uri="{BB962C8B-B14F-4D97-AF65-F5344CB8AC3E}">
        <p14:creationId xmlns:p14="http://schemas.microsoft.com/office/powerpoint/2010/main" val="64131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40A765-7899-4997-AC7F-BD35CC30C7EB}"/>
              </a:ext>
            </a:extLst>
          </p:cNvPr>
          <p:cNvPicPr>
            <a:picLocks noChangeAspect="1"/>
          </p:cNvPicPr>
          <p:nvPr/>
        </p:nvPicPr>
        <p:blipFill rotWithShape="1">
          <a:blip r:embed="rId2">
            <a:extLst>
              <a:ext uri="{28A0092B-C50C-407E-A947-70E740481C1C}">
                <a14:useLocalDpi xmlns:a14="http://schemas.microsoft.com/office/drawing/2010/main" val="0"/>
              </a:ext>
            </a:extLst>
          </a:blip>
          <a:srcRect l="10932" t="65682" b="7189"/>
          <a:stretch>
            <a:fillRect/>
          </a:stretch>
        </p:blipFill>
        <p:spPr>
          <a:xfrm>
            <a:off x="-1" y="5038843"/>
            <a:ext cx="11975479" cy="1819157"/>
          </a:xfrm>
          <a:prstGeom prst="rect">
            <a:avLst/>
          </a:prstGeom>
        </p:spPr>
      </p:pic>
      <p:sp>
        <p:nvSpPr>
          <p:cNvPr id="2" name="TextBox 1">
            <a:extLst>
              <a:ext uri="{FF2B5EF4-FFF2-40B4-BE49-F238E27FC236}">
                <a16:creationId xmlns:a16="http://schemas.microsoft.com/office/drawing/2014/main" id="{BD032FF6-AC9D-D351-7905-0FF07A4440DD}"/>
              </a:ext>
            </a:extLst>
          </p:cNvPr>
          <p:cNvSpPr txBox="1"/>
          <p:nvPr/>
        </p:nvSpPr>
        <p:spPr>
          <a:xfrm>
            <a:off x="0" y="1092425"/>
            <a:ext cx="12192000" cy="3139321"/>
          </a:xfrm>
          <a:prstGeom prst="rect">
            <a:avLst/>
          </a:prstGeom>
          <a:noFill/>
        </p:spPr>
        <p:txBody>
          <a:bodyPr wrap="square" rtlCol="0">
            <a:spAutoFit/>
          </a:bodyPr>
          <a:lstStyle/>
          <a:p>
            <a:pPr algn="ctr"/>
            <a:r>
              <a:rPr lang="en-US" sz="6600" dirty="0">
                <a:latin typeface="Georgia" panose="02040502050405020303" pitchFamily="18" charset="0"/>
              </a:rPr>
              <a:t>Thank you, and </a:t>
            </a:r>
          </a:p>
          <a:p>
            <a:pPr algn="ctr"/>
            <a:endParaRPr lang="en-US" sz="6600" dirty="0">
              <a:latin typeface="Georgia" panose="02040502050405020303" pitchFamily="18" charset="0"/>
            </a:endParaRPr>
          </a:p>
          <a:p>
            <a:pPr algn="ctr"/>
            <a:r>
              <a:rPr lang="en-US" sz="6600" dirty="0">
                <a:latin typeface="Georgia" panose="02040502050405020303" pitchFamily="18" charset="0"/>
              </a:rPr>
              <a:t>Happy Halloween!</a:t>
            </a:r>
          </a:p>
        </p:txBody>
      </p:sp>
    </p:spTree>
    <p:extLst>
      <p:ext uri="{BB962C8B-B14F-4D97-AF65-F5344CB8AC3E}">
        <p14:creationId xmlns:p14="http://schemas.microsoft.com/office/powerpoint/2010/main" val="287320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6F42D-6C58-48A1-8F43-366F310E7149}"/>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393" t="1865" r="835" b="1761"/>
          <a:stretch/>
        </p:blipFill>
        <p:spPr>
          <a:xfrm>
            <a:off x="342900" y="152400"/>
            <a:ext cx="9385300" cy="5427966"/>
          </a:xfrm>
          <a:prstGeom prst="rect">
            <a:avLst/>
          </a:prstGeom>
        </p:spPr>
      </p:pic>
      <p:sp>
        <p:nvSpPr>
          <p:cNvPr id="4" name="TextBox 3">
            <a:extLst>
              <a:ext uri="{FF2B5EF4-FFF2-40B4-BE49-F238E27FC236}">
                <a16:creationId xmlns:a16="http://schemas.microsoft.com/office/drawing/2014/main" id="{5C8585B0-D317-416C-B880-1E714C2B470A}"/>
              </a:ext>
            </a:extLst>
          </p:cNvPr>
          <p:cNvSpPr txBox="1"/>
          <p:nvPr/>
        </p:nvSpPr>
        <p:spPr>
          <a:xfrm>
            <a:off x="1687484" y="5580366"/>
            <a:ext cx="10192789" cy="1200329"/>
          </a:xfrm>
          <a:prstGeom prst="rect">
            <a:avLst/>
          </a:prstGeom>
          <a:noFill/>
        </p:spPr>
        <p:txBody>
          <a:bodyPr wrap="square" rtlCol="0">
            <a:spAutoFit/>
          </a:bodyPr>
          <a:lstStyle/>
          <a:p>
            <a:pPr algn="r"/>
            <a:r>
              <a:rPr lang="en-US" sz="2400" dirty="0">
                <a:latin typeface="Georgia" panose="02040502050405020303" pitchFamily="18" charset="0"/>
              </a:rPr>
              <a:t>“Extraordinary verses on Pope-night. or, A commemoration the fifth of November, giving a history of the attempt, made by the </a:t>
            </a:r>
            <a:r>
              <a:rPr lang="en-US" sz="2400" dirty="0" err="1">
                <a:latin typeface="Georgia" panose="02040502050405020303" pitchFamily="18" charset="0"/>
              </a:rPr>
              <a:t>papishes</a:t>
            </a:r>
            <a:r>
              <a:rPr lang="en-US" sz="2400" dirty="0">
                <a:latin typeface="Georgia" panose="02040502050405020303" pitchFamily="18" charset="0"/>
              </a:rPr>
              <a:t>, to blow up king and Parliament, A. D. 1588,” 1768, Library of Congress. </a:t>
            </a:r>
          </a:p>
        </p:txBody>
      </p:sp>
    </p:spTree>
    <p:extLst>
      <p:ext uri="{BB962C8B-B14F-4D97-AF65-F5344CB8AC3E}">
        <p14:creationId xmlns:p14="http://schemas.microsoft.com/office/powerpoint/2010/main" val="189723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45340-3639-4CB3-B34F-BA4FC7A23BA8}"/>
              </a:ext>
            </a:extLst>
          </p:cNvPr>
          <p:cNvSpPr>
            <a:spLocks noGrp="1"/>
          </p:cNvSpPr>
          <p:nvPr>
            <p:ph idx="1"/>
          </p:nvPr>
        </p:nvSpPr>
        <p:spPr>
          <a:xfrm>
            <a:off x="678089" y="632804"/>
            <a:ext cx="10515600" cy="4351338"/>
          </a:xfrm>
        </p:spPr>
        <p:txBody>
          <a:bodyPr>
            <a:normAutofit/>
          </a:bodyPr>
          <a:lstStyle/>
          <a:p>
            <a:pPr marL="0" indent="0">
              <a:buNone/>
            </a:pPr>
            <a:r>
              <a:rPr lang="en-US" sz="2800" dirty="0">
                <a:latin typeface="Georgia" panose="02040502050405020303" pitchFamily="18" charset="0"/>
              </a:rPr>
              <a:t>October 31		All </a:t>
            </a:r>
            <a:r>
              <a:rPr lang="en-US" sz="2800" dirty="0" err="1">
                <a:latin typeface="Georgia" panose="02040502050405020303" pitchFamily="18" charset="0"/>
              </a:rPr>
              <a:t>Hallow’s</a:t>
            </a:r>
            <a:r>
              <a:rPr lang="en-US" sz="2800" dirty="0">
                <a:latin typeface="Georgia" panose="02040502050405020303" pitchFamily="18" charset="0"/>
              </a:rPr>
              <a:t> Evening</a:t>
            </a:r>
          </a:p>
          <a:p>
            <a:pPr marL="0" indent="0">
              <a:buNone/>
            </a:pPr>
            <a:r>
              <a:rPr lang="en-US" sz="2800" dirty="0">
                <a:latin typeface="Georgia" panose="02040502050405020303" pitchFamily="18" charset="0"/>
              </a:rPr>
              <a:t>November 1	All Saints Day			Hallowtide</a:t>
            </a:r>
          </a:p>
          <a:p>
            <a:pPr marL="0" indent="0">
              <a:buNone/>
            </a:pPr>
            <a:r>
              <a:rPr lang="en-US" sz="2800" dirty="0">
                <a:latin typeface="Georgia" panose="02040502050405020303" pitchFamily="18" charset="0"/>
              </a:rPr>
              <a:t>November 2	All Souls Day</a:t>
            </a:r>
          </a:p>
          <a:p>
            <a:pPr marL="0" indent="0">
              <a:buNone/>
            </a:pPr>
            <a:r>
              <a:rPr lang="en-US" sz="2800" dirty="0">
                <a:latin typeface="Georgia" panose="02040502050405020303" pitchFamily="18" charset="0"/>
              </a:rPr>
              <a:t>November 3</a:t>
            </a:r>
          </a:p>
          <a:p>
            <a:pPr marL="0" indent="0">
              <a:buNone/>
            </a:pPr>
            <a:r>
              <a:rPr lang="en-US" sz="2800" dirty="0">
                <a:latin typeface="Georgia" panose="02040502050405020303" pitchFamily="18" charset="0"/>
              </a:rPr>
              <a:t>November 4	Pope’s Night</a:t>
            </a:r>
          </a:p>
          <a:p>
            <a:pPr marL="0" indent="0">
              <a:buNone/>
            </a:pPr>
            <a:r>
              <a:rPr lang="en-US" sz="2800" dirty="0">
                <a:latin typeface="Georgia" panose="02040502050405020303" pitchFamily="18" charset="0"/>
              </a:rPr>
              <a:t>November 5	Guy </a:t>
            </a:r>
            <a:r>
              <a:rPr lang="en-US" sz="2800" dirty="0" err="1">
                <a:latin typeface="Georgia" panose="02040502050405020303" pitchFamily="18" charset="0"/>
              </a:rPr>
              <a:t>Fawke’s</a:t>
            </a:r>
            <a:r>
              <a:rPr lang="en-US" sz="2800" dirty="0">
                <a:latin typeface="Georgia" panose="02040502050405020303" pitchFamily="18" charset="0"/>
              </a:rPr>
              <a:t> Day</a:t>
            </a:r>
          </a:p>
        </p:txBody>
      </p:sp>
      <p:sp>
        <p:nvSpPr>
          <p:cNvPr id="4" name="Right Brace 3">
            <a:extLst>
              <a:ext uri="{FF2B5EF4-FFF2-40B4-BE49-F238E27FC236}">
                <a16:creationId xmlns:a16="http://schemas.microsoft.com/office/drawing/2014/main" id="{C18F3038-9E05-4634-B4DF-FA9B28D0D4EA}"/>
              </a:ext>
            </a:extLst>
          </p:cNvPr>
          <p:cNvSpPr/>
          <p:nvPr/>
        </p:nvSpPr>
        <p:spPr>
          <a:xfrm>
            <a:off x="7170599" y="720110"/>
            <a:ext cx="398834" cy="127432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6639EFAD-C54B-4C5C-BFDE-2A07C939C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905" y="2808473"/>
            <a:ext cx="5009860" cy="3326860"/>
          </a:xfrm>
          <a:prstGeom prst="rect">
            <a:avLst/>
          </a:prstGeom>
        </p:spPr>
      </p:pic>
    </p:spTree>
    <p:extLst>
      <p:ext uri="{BB962C8B-B14F-4D97-AF65-F5344CB8AC3E}">
        <p14:creationId xmlns:p14="http://schemas.microsoft.com/office/powerpoint/2010/main" val="34021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BECD7C-3429-4778-B7EE-D5BDAC48A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381000"/>
            <a:ext cx="9103214" cy="6133290"/>
          </a:xfrm>
          <a:prstGeom prst="rect">
            <a:avLst/>
          </a:prstGeom>
        </p:spPr>
      </p:pic>
      <p:sp>
        <p:nvSpPr>
          <p:cNvPr id="6" name="TextBox 5">
            <a:extLst>
              <a:ext uri="{FF2B5EF4-FFF2-40B4-BE49-F238E27FC236}">
                <a16:creationId xmlns:a16="http://schemas.microsoft.com/office/drawing/2014/main" id="{8A84C861-9B77-42EA-BEEB-CB440810B908}"/>
              </a:ext>
            </a:extLst>
          </p:cNvPr>
          <p:cNvSpPr txBox="1"/>
          <p:nvPr/>
        </p:nvSpPr>
        <p:spPr>
          <a:xfrm>
            <a:off x="203200" y="2728638"/>
            <a:ext cx="2641600" cy="3785652"/>
          </a:xfrm>
          <a:prstGeom prst="rect">
            <a:avLst/>
          </a:prstGeom>
          <a:noFill/>
        </p:spPr>
        <p:txBody>
          <a:bodyPr wrap="square" rtlCol="0">
            <a:spAutoFit/>
          </a:bodyPr>
          <a:lstStyle/>
          <a:p>
            <a:pPr algn="r"/>
            <a:r>
              <a:rPr lang="en-US" sz="2400" dirty="0">
                <a:latin typeface="Georgia" panose="02040502050405020303" pitchFamily="18" charset="0"/>
              </a:rPr>
              <a:t>Daniel </a:t>
            </a:r>
            <a:r>
              <a:rPr lang="en-US" sz="2400" dirty="0" err="1">
                <a:latin typeface="Georgia" panose="02040502050405020303" pitchFamily="18" charset="0"/>
              </a:rPr>
              <a:t>Macleise</a:t>
            </a:r>
            <a:r>
              <a:rPr lang="en-US" sz="2400" dirty="0">
                <a:latin typeface="Georgia" panose="02040502050405020303" pitchFamily="18" charset="0"/>
              </a:rPr>
              <a:t>, </a:t>
            </a:r>
            <a:r>
              <a:rPr lang="en-US" sz="2400" i="1" dirty="0">
                <a:latin typeface="Georgia" panose="02040502050405020303" pitchFamily="18" charset="0"/>
              </a:rPr>
              <a:t>Snap-Apple Night, or All Hallow Eve</a:t>
            </a:r>
            <a:r>
              <a:rPr lang="en-US" sz="2400" dirty="0">
                <a:latin typeface="Georgia" panose="02040502050405020303" pitchFamily="18" charset="0"/>
              </a:rPr>
              <a:t>,</a:t>
            </a:r>
            <a:r>
              <a:rPr lang="en-US" sz="2400" i="1" dirty="0">
                <a:latin typeface="Georgia" panose="02040502050405020303" pitchFamily="18" charset="0"/>
              </a:rPr>
              <a:t> </a:t>
            </a:r>
            <a:r>
              <a:rPr lang="en-US" sz="2400" dirty="0">
                <a:latin typeface="Georgia" panose="02040502050405020303" pitchFamily="18" charset="0"/>
              </a:rPr>
              <a:t>1833, Elisha </a:t>
            </a:r>
            <a:r>
              <a:rPr lang="en-US" sz="2400" dirty="0" err="1">
                <a:latin typeface="Georgia" panose="02040502050405020303" pitchFamily="18" charset="0"/>
              </a:rPr>
              <a:t>Whittelsey</a:t>
            </a:r>
            <a:r>
              <a:rPr lang="en-US" sz="2400" dirty="0">
                <a:latin typeface="Georgia" panose="02040502050405020303" pitchFamily="18" charset="0"/>
              </a:rPr>
              <a:t> Collection, The Metropolitan Museum of Art, </a:t>
            </a:r>
          </a:p>
          <a:p>
            <a:pPr algn="r"/>
            <a:r>
              <a:rPr lang="en-US" sz="2400" dirty="0">
                <a:latin typeface="Georgia" panose="02040502050405020303" pitchFamily="18" charset="0"/>
              </a:rPr>
              <a:t>New York.</a:t>
            </a:r>
          </a:p>
        </p:txBody>
      </p:sp>
    </p:spTree>
    <p:extLst>
      <p:ext uri="{BB962C8B-B14F-4D97-AF65-F5344CB8AC3E}">
        <p14:creationId xmlns:p14="http://schemas.microsoft.com/office/powerpoint/2010/main" val="259960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7299C5-EC5D-4BAD-AAC3-A95DFB81D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97" y="456553"/>
            <a:ext cx="8849174" cy="5729840"/>
          </a:xfrm>
        </p:spPr>
      </p:pic>
      <p:sp>
        <p:nvSpPr>
          <p:cNvPr id="6" name="TextBox 5">
            <a:extLst>
              <a:ext uri="{FF2B5EF4-FFF2-40B4-BE49-F238E27FC236}">
                <a16:creationId xmlns:a16="http://schemas.microsoft.com/office/drawing/2014/main" id="{D197F627-DC38-4250-B6CE-F98670478578}"/>
              </a:ext>
            </a:extLst>
          </p:cNvPr>
          <p:cNvSpPr txBox="1"/>
          <p:nvPr/>
        </p:nvSpPr>
        <p:spPr>
          <a:xfrm>
            <a:off x="9326969" y="2740657"/>
            <a:ext cx="2473734" cy="3477875"/>
          </a:xfrm>
          <a:prstGeom prst="rect">
            <a:avLst/>
          </a:prstGeom>
          <a:noFill/>
        </p:spPr>
        <p:txBody>
          <a:bodyPr wrap="square" rtlCol="0">
            <a:spAutoFit/>
          </a:bodyPr>
          <a:lstStyle/>
          <a:p>
            <a:r>
              <a:rPr lang="en-US" sz="2000" dirty="0">
                <a:latin typeface="Georgia" panose="02040502050405020303" pitchFamily="18" charset="0"/>
              </a:rPr>
              <a:t>“Lord of Misrule,” from William Sandys, </a:t>
            </a:r>
            <a:r>
              <a:rPr lang="en-US" sz="2000" i="1" dirty="0">
                <a:latin typeface="Georgia" panose="02040502050405020303" pitchFamily="18" charset="0"/>
              </a:rPr>
              <a:t>Christmastide: its History, Festivities and Carols</a:t>
            </a:r>
            <a:r>
              <a:rPr lang="en-US" sz="2000" dirty="0">
                <a:latin typeface="Georgia" panose="02040502050405020303" pitchFamily="18" charset="0"/>
              </a:rPr>
              <a:t> (London, 1852), University of Leicester Special Collections, SCM 12913</a:t>
            </a:r>
          </a:p>
        </p:txBody>
      </p:sp>
    </p:spTree>
    <p:extLst>
      <p:ext uri="{BB962C8B-B14F-4D97-AF65-F5344CB8AC3E}">
        <p14:creationId xmlns:p14="http://schemas.microsoft.com/office/powerpoint/2010/main" val="27336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A4420E-B01B-4888-8F6A-4E704195CEF5}"/>
              </a:ext>
            </a:extLst>
          </p:cNvPr>
          <p:cNvSpPr txBox="1"/>
          <p:nvPr/>
        </p:nvSpPr>
        <p:spPr>
          <a:xfrm>
            <a:off x="575261" y="685784"/>
            <a:ext cx="6562139" cy="3847207"/>
          </a:xfrm>
          <a:prstGeom prst="rect">
            <a:avLst/>
          </a:prstGeom>
          <a:noFill/>
        </p:spPr>
        <p:txBody>
          <a:bodyPr wrap="square" rtlCol="0">
            <a:spAutoFit/>
          </a:bodyPr>
          <a:lstStyle/>
          <a:p>
            <a:r>
              <a:rPr lang="en-US" sz="2200" dirty="0">
                <a:latin typeface="Georgia" panose="02040502050405020303" pitchFamily="18" charset="0"/>
              </a:rPr>
              <a:t>Upon that night, when fairies light</a:t>
            </a:r>
          </a:p>
          <a:p>
            <a:r>
              <a:rPr lang="en-US" sz="2200" dirty="0">
                <a:latin typeface="Georgia" panose="02040502050405020303" pitchFamily="18" charset="0"/>
              </a:rPr>
              <a:t>On Cassilis </a:t>
            </a:r>
            <a:r>
              <a:rPr lang="en-US" sz="2200" dirty="0" err="1">
                <a:latin typeface="Georgia" panose="02040502050405020303" pitchFamily="18" charset="0"/>
              </a:rPr>
              <a:t>Downans</a:t>
            </a:r>
            <a:r>
              <a:rPr lang="en-US" sz="2200" dirty="0">
                <a:latin typeface="Georgia" panose="02040502050405020303" pitchFamily="18" charset="0"/>
              </a:rPr>
              <a:t> dance,</a:t>
            </a:r>
          </a:p>
          <a:p>
            <a:r>
              <a:rPr lang="en-US" sz="2200" dirty="0">
                <a:latin typeface="Georgia" panose="02040502050405020303" pitchFamily="18" charset="0"/>
              </a:rPr>
              <a:t>Or </a:t>
            </a:r>
            <a:r>
              <a:rPr lang="en-US" sz="2200" dirty="0" err="1">
                <a:latin typeface="Georgia" panose="02040502050405020303" pitchFamily="18" charset="0"/>
              </a:rPr>
              <a:t>owre</a:t>
            </a:r>
            <a:r>
              <a:rPr lang="en-US" sz="2200" dirty="0">
                <a:latin typeface="Georgia" panose="02040502050405020303" pitchFamily="18" charset="0"/>
              </a:rPr>
              <a:t> the lays, in splendid blaze,</a:t>
            </a:r>
          </a:p>
          <a:p>
            <a:r>
              <a:rPr lang="en-US" sz="2200" dirty="0">
                <a:latin typeface="Georgia" panose="02040502050405020303" pitchFamily="18" charset="0"/>
              </a:rPr>
              <a:t>On sprightly coursers prance; . . .</a:t>
            </a:r>
          </a:p>
          <a:p>
            <a:r>
              <a:rPr lang="en-US" sz="2200" dirty="0">
                <a:latin typeface="Georgia" panose="02040502050405020303" pitchFamily="18" charset="0"/>
              </a:rPr>
              <a:t>Some merry, friendly </a:t>
            </a:r>
            <a:r>
              <a:rPr lang="en-US" sz="2200" dirty="0" err="1">
                <a:latin typeface="Georgia" panose="02040502050405020303" pitchFamily="18" charset="0"/>
              </a:rPr>
              <a:t>countra</a:t>
            </a:r>
            <a:r>
              <a:rPr lang="en-US" sz="2200" dirty="0">
                <a:latin typeface="Georgia" panose="02040502050405020303" pitchFamily="18" charset="0"/>
              </a:rPr>
              <a:t> folks,</a:t>
            </a:r>
          </a:p>
          <a:p>
            <a:r>
              <a:rPr lang="en-US" sz="2200" dirty="0">
                <a:latin typeface="Georgia" panose="02040502050405020303" pitchFamily="18" charset="0"/>
              </a:rPr>
              <a:t>Together did convene.</a:t>
            </a:r>
          </a:p>
          <a:p>
            <a:r>
              <a:rPr lang="en-US" sz="2200" dirty="0">
                <a:latin typeface="Georgia" panose="02040502050405020303" pitchFamily="18" charset="0"/>
              </a:rPr>
              <a:t>To </a:t>
            </a:r>
            <a:r>
              <a:rPr lang="en-US" sz="2200" i="1" dirty="0">
                <a:latin typeface="Georgia" panose="02040502050405020303" pitchFamily="18" charset="0"/>
              </a:rPr>
              <a:t>burn </a:t>
            </a:r>
            <a:r>
              <a:rPr lang="en-US" sz="2200" dirty="0">
                <a:latin typeface="Georgia" panose="02040502050405020303" pitchFamily="18" charset="0"/>
              </a:rPr>
              <a:t>their nits and </a:t>
            </a:r>
            <a:r>
              <a:rPr lang="en-US" sz="2200" i="1" dirty="0" err="1">
                <a:latin typeface="Georgia" panose="02040502050405020303" pitchFamily="18" charset="0"/>
              </a:rPr>
              <a:t>pou</a:t>
            </a:r>
            <a:r>
              <a:rPr lang="en-US" sz="2200" i="1" dirty="0">
                <a:latin typeface="Georgia" panose="02040502050405020303" pitchFamily="18" charset="0"/>
              </a:rPr>
              <a:t> </a:t>
            </a:r>
            <a:r>
              <a:rPr lang="en-US" sz="2200" dirty="0">
                <a:latin typeface="Georgia" panose="02040502050405020303" pitchFamily="18" charset="0"/>
              </a:rPr>
              <a:t>their stocks,</a:t>
            </a:r>
          </a:p>
          <a:p>
            <a:r>
              <a:rPr lang="en-US" sz="2200" dirty="0">
                <a:latin typeface="Georgia" panose="02040502050405020303" pitchFamily="18" charset="0"/>
              </a:rPr>
              <a:t>An’ </a:t>
            </a:r>
            <a:r>
              <a:rPr lang="en-US" sz="2200" dirty="0" err="1">
                <a:latin typeface="Georgia" panose="02040502050405020303" pitchFamily="18" charset="0"/>
              </a:rPr>
              <a:t>haud</a:t>
            </a:r>
            <a:r>
              <a:rPr lang="en-US" sz="2200" dirty="0">
                <a:latin typeface="Georgia" panose="02040502050405020303" pitchFamily="18" charset="0"/>
              </a:rPr>
              <a:t> their </a:t>
            </a:r>
            <a:r>
              <a:rPr lang="en-US" sz="2200" i="1" dirty="0">
                <a:latin typeface="Georgia" panose="02040502050405020303" pitchFamily="18" charset="0"/>
              </a:rPr>
              <a:t>Halloween</a:t>
            </a:r>
            <a:endParaRPr lang="en-US" sz="2200" dirty="0">
              <a:latin typeface="Georgia" panose="02040502050405020303" pitchFamily="18" charset="0"/>
            </a:endParaRPr>
          </a:p>
          <a:p>
            <a:r>
              <a:rPr lang="en-US" sz="2200" dirty="0">
                <a:latin typeface="Georgia" panose="02040502050405020303" pitchFamily="18" charset="0"/>
              </a:rPr>
              <a:t>Fu’ </a:t>
            </a:r>
            <a:r>
              <a:rPr lang="en-US" sz="2200" dirty="0" err="1">
                <a:latin typeface="Georgia" panose="02040502050405020303" pitchFamily="18" charset="0"/>
              </a:rPr>
              <a:t>blythe</a:t>
            </a:r>
            <a:r>
              <a:rPr lang="en-US" sz="2200" dirty="0">
                <a:latin typeface="Georgia" panose="02040502050405020303" pitchFamily="18" charset="0"/>
              </a:rPr>
              <a:t> that night.</a:t>
            </a:r>
          </a:p>
          <a:p>
            <a:endParaRPr lang="en-US" sz="2200" dirty="0">
              <a:latin typeface="Georgia" panose="02040502050405020303" pitchFamily="18" charset="0"/>
            </a:endParaRPr>
          </a:p>
          <a:p>
            <a:r>
              <a:rPr lang="en-US" sz="2200" dirty="0">
                <a:latin typeface="Georgia" panose="02040502050405020303" pitchFamily="18" charset="0"/>
              </a:rPr>
              <a:t>	           Robert </a:t>
            </a:r>
            <a:r>
              <a:rPr lang="en-US" sz="2400" dirty="0">
                <a:latin typeface="Georgia" panose="02040502050405020303" pitchFamily="18" charset="0"/>
              </a:rPr>
              <a:t>Burns, “Halloween” (1785)</a:t>
            </a:r>
          </a:p>
        </p:txBody>
      </p:sp>
      <p:pic>
        <p:nvPicPr>
          <p:cNvPr id="6" name="Picture 5">
            <a:extLst>
              <a:ext uri="{FF2B5EF4-FFF2-40B4-BE49-F238E27FC236}">
                <a16:creationId xmlns:a16="http://schemas.microsoft.com/office/drawing/2014/main" id="{7C8F8B45-CB27-42F9-B1C3-F14E7C289E67}"/>
              </a:ext>
            </a:extLst>
          </p:cNvPr>
          <p:cNvPicPr>
            <a:picLocks noChangeAspect="1"/>
          </p:cNvPicPr>
          <p:nvPr/>
        </p:nvPicPr>
        <p:blipFill rotWithShape="1">
          <a:blip r:embed="rId2">
            <a:extLst>
              <a:ext uri="{28A0092B-C50C-407E-A947-70E740481C1C}">
                <a14:useLocalDpi xmlns:a14="http://schemas.microsoft.com/office/drawing/2010/main" val="0"/>
              </a:ext>
            </a:extLst>
          </a:blip>
          <a:srcRect b="9445"/>
          <a:stretch/>
        </p:blipFill>
        <p:spPr>
          <a:xfrm>
            <a:off x="7453469" y="330200"/>
            <a:ext cx="3863662" cy="6210300"/>
          </a:xfrm>
          <a:prstGeom prst="rect">
            <a:avLst/>
          </a:prstGeom>
        </p:spPr>
      </p:pic>
      <p:sp>
        <p:nvSpPr>
          <p:cNvPr id="7" name="TextBox 6">
            <a:extLst>
              <a:ext uri="{FF2B5EF4-FFF2-40B4-BE49-F238E27FC236}">
                <a16:creationId xmlns:a16="http://schemas.microsoft.com/office/drawing/2014/main" id="{F1B5F8D7-BC3C-46CE-9138-6DA59F1383B3}"/>
              </a:ext>
            </a:extLst>
          </p:cNvPr>
          <p:cNvSpPr txBox="1"/>
          <p:nvPr/>
        </p:nvSpPr>
        <p:spPr>
          <a:xfrm>
            <a:off x="2053652" y="5588000"/>
            <a:ext cx="5083748" cy="830997"/>
          </a:xfrm>
          <a:prstGeom prst="rect">
            <a:avLst/>
          </a:prstGeom>
          <a:noFill/>
        </p:spPr>
        <p:txBody>
          <a:bodyPr wrap="square" rtlCol="0">
            <a:spAutoFit/>
          </a:bodyPr>
          <a:lstStyle/>
          <a:p>
            <a:pPr algn="r"/>
            <a:r>
              <a:rPr lang="en-US" sz="2400" dirty="0">
                <a:latin typeface="Georgia" panose="02040502050405020303" pitchFamily="18" charset="0"/>
              </a:rPr>
              <a:t>Unknown, “Robert Burns,” </a:t>
            </a:r>
          </a:p>
          <a:p>
            <a:pPr algn="r"/>
            <a:r>
              <a:rPr lang="en-US" sz="2400" dirty="0">
                <a:latin typeface="Georgia" panose="02040502050405020303" pitchFamily="18" charset="0"/>
              </a:rPr>
              <a:t>Scottish National Portrait Gallery</a:t>
            </a:r>
          </a:p>
        </p:txBody>
      </p:sp>
    </p:spTree>
    <p:extLst>
      <p:ext uri="{BB962C8B-B14F-4D97-AF65-F5344CB8AC3E}">
        <p14:creationId xmlns:p14="http://schemas.microsoft.com/office/powerpoint/2010/main" val="208111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BA955-DD5D-4CB7-AFB0-9F9C3E528584}"/>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97405" y="3254612"/>
            <a:ext cx="7997190" cy="2035534"/>
          </a:xfrm>
          <a:prstGeom prst="rect">
            <a:avLst/>
          </a:prstGeom>
        </p:spPr>
      </p:pic>
      <p:sp>
        <p:nvSpPr>
          <p:cNvPr id="5" name="TextBox 4">
            <a:extLst>
              <a:ext uri="{FF2B5EF4-FFF2-40B4-BE49-F238E27FC236}">
                <a16:creationId xmlns:a16="http://schemas.microsoft.com/office/drawing/2014/main" id="{C572795F-088D-4EFE-9621-1CBCE1DBA021}"/>
              </a:ext>
            </a:extLst>
          </p:cNvPr>
          <p:cNvSpPr txBox="1"/>
          <p:nvPr/>
        </p:nvSpPr>
        <p:spPr>
          <a:xfrm>
            <a:off x="5213350" y="5443220"/>
            <a:ext cx="5054600" cy="707886"/>
          </a:xfrm>
          <a:prstGeom prst="rect">
            <a:avLst/>
          </a:prstGeom>
          <a:noFill/>
        </p:spPr>
        <p:txBody>
          <a:bodyPr wrap="square" rtlCol="0">
            <a:spAutoFit/>
          </a:bodyPr>
          <a:lstStyle/>
          <a:p>
            <a:pPr algn="r"/>
            <a:r>
              <a:rPr lang="en-US" sz="2000" i="1" dirty="0">
                <a:latin typeface="Georgia" panose="02040502050405020303" pitchFamily="18" charset="0"/>
              </a:rPr>
              <a:t>Carolina Watchman </a:t>
            </a:r>
            <a:r>
              <a:rPr lang="en-US" sz="2000" dirty="0">
                <a:latin typeface="Georgia" panose="02040502050405020303" pitchFamily="18" charset="0"/>
              </a:rPr>
              <a:t>(Salisbury), </a:t>
            </a:r>
          </a:p>
          <a:p>
            <a:pPr algn="r"/>
            <a:r>
              <a:rPr lang="en-US" sz="2000" dirty="0">
                <a:latin typeface="Georgia" panose="02040502050405020303" pitchFamily="18" charset="0"/>
              </a:rPr>
              <a:t>2 November 1844.</a:t>
            </a:r>
            <a:endParaRPr lang="en-US" sz="2000" i="1" dirty="0">
              <a:latin typeface="Georgia" panose="02040502050405020303" pitchFamily="18" charset="0"/>
            </a:endParaRPr>
          </a:p>
        </p:txBody>
      </p:sp>
    </p:spTree>
    <p:extLst>
      <p:ext uri="{BB962C8B-B14F-4D97-AF65-F5344CB8AC3E}">
        <p14:creationId xmlns:p14="http://schemas.microsoft.com/office/powerpoint/2010/main" val="4137599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2301</TotalTime>
  <Words>1142</Words>
  <Application>Microsoft Office PowerPoint</Application>
  <PresentationFormat>Widescreen</PresentationFormat>
  <Paragraphs>97</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Georgia</vt:lpstr>
      <vt:lpstr>Papyrus</vt:lpstr>
      <vt:lpstr>Plantagenet Cherokee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Friend</dc:creator>
  <cp:lastModifiedBy>Lanie Hubbard</cp:lastModifiedBy>
  <cp:revision>93</cp:revision>
  <dcterms:created xsi:type="dcterms:W3CDTF">2017-10-05T01:54:01Z</dcterms:created>
  <dcterms:modified xsi:type="dcterms:W3CDTF">2025-10-30T22:21:24Z</dcterms:modified>
</cp:coreProperties>
</file>