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Rubik" panose="020B0604020202020204" charset="-79"/>
      <p:regular r:id="rId18"/>
      <p:bold r:id="rId19"/>
      <p:italic r:id="rId20"/>
      <p:boldItalic r:id="rId21"/>
    </p:embeddedFont>
    <p:embeddedFont>
      <p:font typeface="Rubik SemiBold" panose="020B0604020202020204" charset="-79"/>
      <p:regular r:id="rId22"/>
      <p:bold r:id="rId23"/>
      <p:italic r:id="rId24"/>
      <p:boldItalic r:id="rId25"/>
    </p:embeddedFont>
    <p:embeddedFont>
      <p:font typeface="Young Serif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ae0b699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7ae0b699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e8a85d00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e8a85d00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7f4581b33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7f4581b33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f4581b3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7f4581b3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f4581b3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f4581b3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7f4581b3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7f4581b33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83744897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83744897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ae0b6997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7ae0b6997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ae0b6997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7ae0b6997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7da13b00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7da13b00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7da13b002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7da13b002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7da13b002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7da13b002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da13b002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7da13b002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e8a85d0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e8a85d0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7e8a85d00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7e8a85d00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secHead">
  <p:cSld name="SECTION_HEADER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8600" y="228600"/>
            <a:ext cx="8686800" cy="468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</a:pPr>
            <a:endParaRPr sz="5600">
              <a:solidFill>
                <a:schemeClr val="l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 algn="ctr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ctr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 algn="ctr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ctr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ctr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 algn="ctr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 algn="ctr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ctr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 algn="ctr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7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7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18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8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8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4" name="Google Shape;104;p18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8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0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0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0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0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0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0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0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0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 type="tx">
  <p:cSld name="TITLE_AND_BODY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1"/>
          <p:cNvSpPr>
            <a:spLocks noGrp="1"/>
          </p:cNvSpPr>
          <p:nvPr>
            <p:ph type="pic" idx="2"/>
          </p:nvPr>
        </p:nvSpPr>
        <p:spPr>
          <a:xfrm>
            <a:off x="228600" y="1322475"/>
            <a:ext cx="8686800" cy="3592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1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2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2"/>
          <p:cNvSpPr/>
          <p:nvPr/>
        </p:nvSpPr>
        <p:spPr>
          <a:xfrm>
            <a:off x="228600" y="1092900"/>
            <a:ext cx="8686800" cy="44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227150" y="1762300"/>
            <a:ext cx="42297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1100"/>
              <a:buNone/>
            </a:pPr>
            <a:endParaRPr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688450" y="2146900"/>
            <a:ext cx="33099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 b="1">
                <a:solidFill>
                  <a:schemeClr val="lt2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 b="1">
                <a:solidFill>
                  <a:schemeClr val="lt2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 b="1">
                <a:solidFill>
                  <a:schemeClr val="lt2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 b="1">
                <a:solidFill>
                  <a:schemeClr val="lt2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 b="1">
                <a:solidFill>
                  <a:schemeClr val="lt2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 b="1">
                <a:solidFill>
                  <a:schemeClr val="lt2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 b="1">
                <a:solidFill>
                  <a:schemeClr val="lt2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 b="1">
                <a:solidFill>
                  <a:schemeClr val="lt2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4685575" y="1762300"/>
            <a:ext cx="42297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1100"/>
              <a:buNone/>
            </a:pPr>
            <a:endParaRPr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2"/>
          </p:nvPr>
        </p:nvSpPr>
        <p:spPr>
          <a:xfrm>
            <a:off x="5146875" y="2146900"/>
            <a:ext cx="33099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 b="1">
                <a:solidFill>
                  <a:schemeClr val="lt2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 b="1">
                <a:solidFill>
                  <a:schemeClr val="lt2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 b="1">
                <a:solidFill>
                  <a:schemeClr val="lt2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 b="1">
                <a:solidFill>
                  <a:schemeClr val="lt2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 b="1">
                <a:solidFill>
                  <a:schemeClr val="lt2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 b="1">
                <a:solidFill>
                  <a:schemeClr val="lt2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 b="1">
                <a:solidFill>
                  <a:schemeClr val="lt2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 b="1">
                <a:solidFill>
                  <a:schemeClr val="lt2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3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and body">
  <p:cSld name="CUSTOM"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/>
          <p:nvPr/>
        </p:nvSpPr>
        <p:spPr>
          <a:xfrm>
            <a:off x="228600" y="1092900"/>
            <a:ext cx="8686800" cy="44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228450" y="1762300"/>
            <a:ext cx="86868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2"/>
          </p:nvPr>
        </p:nvSpPr>
        <p:spPr>
          <a:xfrm>
            <a:off x="456400" y="1983350"/>
            <a:ext cx="8113800" cy="2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one column and image">
  <p:cSld name="CUSTOM_1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/>
          <p:nvPr/>
        </p:nvSpPr>
        <p:spPr>
          <a:xfrm>
            <a:off x="228600" y="1092900"/>
            <a:ext cx="8686800" cy="44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1"/>
          </p:nvPr>
        </p:nvSpPr>
        <p:spPr>
          <a:xfrm>
            <a:off x="635500" y="1092900"/>
            <a:ext cx="7836900" cy="4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>
            <a:spLocks noGrp="1"/>
          </p:cNvSpPr>
          <p:nvPr>
            <p:ph type="pic" idx="2"/>
          </p:nvPr>
        </p:nvSpPr>
        <p:spPr>
          <a:xfrm>
            <a:off x="4685900" y="1762300"/>
            <a:ext cx="4229400" cy="31524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4"/>
          <p:cNvSpPr/>
          <p:nvPr/>
        </p:nvSpPr>
        <p:spPr>
          <a:xfrm>
            <a:off x="228450" y="1762300"/>
            <a:ext cx="4229400" cy="3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3"/>
          </p:nvPr>
        </p:nvSpPr>
        <p:spPr>
          <a:xfrm>
            <a:off x="456400" y="1983350"/>
            <a:ext cx="3780300" cy="2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●"/>
              <a:defRPr>
                <a:solidFill>
                  <a:schemeClr val="lt2"/>
                </a:solidFill>
              </a:defRPr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○"/>
              <a:defRPr>
                <a:solidFill>
                  <a:schemeClr val="lt2"/>
                </a:solidFill>
              </a:defRPr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image 1">
  <p:cSld name="CUSTOM_2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/>
          <p:nvPr/>
        </p:nvSpPr>
        <p:spPr>
          <a:xfrm>
            <a:off x="2286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spcFirstLastPara="1" wrap="square" lIns="1714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>
            <a:spLocks noGrp="1"/>
          </p:cNvSpPr>
          <p:nvPr>
            <p:ph type="pic" idx="2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25"/>
          <p:cNvSpPr/>
          <p:nvPr/>
        </p:nvSpPr>
        <p:spPr>
          <a:xfrm>
            <a:off x="2286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3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5"/>
          <p:cNvSpPr/>
          <p:nvPr/>
        </p:nvSpPr>
        <p:spPr>
          <a:xfrm>
            <a:off x="318765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614670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image 2">
  <p:cSld name="CUSTOM_2_1"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6"/>
          <p:cNvSpPr>
            <a:spLocks noGrp="1"/>
          </p:cNvSpPr>
          <p:nvPr>
            <p:ph type="pic" idx="2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26"/>
          <p:cNvSpPr/>
          <p:nvPr/>
        </p:nvSpPr>
        <p:spPr>
          <a:xfrm>
            <a:off x="614670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228600" y="1322476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18765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1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spcFirstLastPara="1" wrap="square" lIns="1714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/>
          <p:nvPr/>
        </p:nvSpPr>
        <p:spPr>
          <a:xfrm>
            <a:off x="318765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3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image 3">
  <p:cSld name="CUSTOM_2_1_1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>
            <a:spLocks noGrp="1"/>
          </p:cNvSpPr>
          <p:nvPr>
            <p:ph type="pic" idx="2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7"/>
          <p:cNvSpPr/>
          <p:nvPr/>
        </p:nvSpPr>
        <p:spPr>
          <a:xfrm>
            <a:off x="228600" y="1322476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3187650" y="1322450"/>
            <a:ext cx="2768700" cy="15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61467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1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spcFirstLastPara="1" wrap="square" lIns="1714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61467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3"/>
          </p:nvPr>
        </p:nvSpPr>
        <p:spPr>
          <a:xfrm>
            <a:off x="6146700" y="1809225"/>
            <a:ext cx="2768700" cy="97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image 4">
  <p:cSld name="CUSTOM_2_1_1_1"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/>
          <p:nvPr/>
        </p:nvSpPr>
        <p:spPr>
          <a:xfrm>
            <a:off x="228475" y="228600"/>
            <a:ext cx="8686800" cy="8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8"/>
          <p:cNvSpPr>
            <a:spLocks noGrp="1"/>
          </p:cNvSpPr>
          <p:nvPr>
            <p:ph type="pic" idx="2"/>
          </p:nvPr>
        </p:nvSpPr>
        <p:spPr>
          <a:xfrm>
            <a:off x="228600" y="3062975"/>
            <a:ext cx="86868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2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2286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1"/>
          </p:nvPr>
        </p:nvSpPr>
        <p:spPr>
          <a:xfrm>
            <a:off x="228600" y="1322450"/>
            <a:ext cx="2768700" cy="450900"/>
          </a:xfrm>
          <a:prstGeom prst="rect">
            <a:avLst/>
          </a:prstGeom>
        </p:spPr>
        <p:txBody>
          <a:bodyPr spcFirstLastPara="1" wrap="square" lIns="1714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/>
          <p:nvPr/>
        </p:nvSpPr>
        <p:spPr>
          <a:xfrm>
            <a:off x="2286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3"/>
          </p:nvPr>
        </p:nvSpPr>
        <p:spPr>
          <a:xfrm>
            <a:off x="228600" y="1809225"/>
            <a:ext cx="2768700" cy="97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318765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4"/>
          </p:nvPr>
        </p:nvSpPr>
        <p:spPr>
          <a:xfrm>
            <a:off x="3187650" y="1322450"/>
            <a:ext cx="2768700" cy="450900"/>
          </a:xfrm>
          <a:prstGeom prst="rect">
            <a:avLst/>
          </a:prstGeom>
        </p:spPr>
        <p:txBody>
          <a:bodyPr spcFirstLastPara="1" wrap="square" lIns="1714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318765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5"/>
          </p:nvPr>
        </p:nvSpPr>
        <p:spPr>
          <a:xfrm>
            <a:off x="3187650" y="1809225"/>
            <a:ext cx="2768700" cy="97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6146700" y="1322475"/>
            <a:ext cx="2768700" cy="4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6"/>
          </p:nvPr>
        </p:nvSpPr>
        <p:spPr>
          <a:xfrm>
            <a:off x="6146700" y="1322450"/>
            <a:ext cx="2768700" cy="450900"/>
          </a:xfrm>
          <a:prstGeom prst="rect">
            <a:avLst/>
          </a:prstGeom>
        </p:spPr>
        <p:txBody>
          <a:bodyPr spcFirstLastPara="1" wrap="square" lIns="1714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6146700" y="1756113"/>
            <a:ext cx="2768700" cy="10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7"/>
          </p:nvPr>
        </p:nvSpPr>
        <p:spPr>
          <a:xfrm>
            <a:off x="6146700" y="1809225"/>
            <a:ext cx="2768700" cy="97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CUSTOM_3">
    <p:bg>
      <p:bgPr>
        <a:solidFill>
          <a:schemeClr val="dk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/>
          <p:nvPr/>
        </p:nvSpPr>
        <p:spPr>
          <a:xfrm>
            <a:off x="228600" y="228600"/>
            <a:ext cx="8686800" cy="468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</a:pPr>
            <a:endParaRPr sz="5600">
              <a:solidFill>
                <a:schemeClr val="lt2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1248900" y="1777350"/>
            <a:ext cx="6646200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4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2pPr>
            <a:lvl3pPr marL="1371600" lvl="2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5pPr>
            <a:lvl6pPr marL="2743200" lvl="5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6pPr>
            <a:lvl7pPr marL="3200400" lvl="6" indent="-314325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>
              <a:spcBef>
                <a:spcPts val="0"/>
              </a:spcBef>
              <a:spcAft>
                <a:spcPts val="0"/>
              </a:spcAft>
              <a:buSzPts val="1350"/>
              <a:buChar char="○"/>
              <a:defRPr/>
            </a:lvl8pPr>
            <a:lvl9pPr marL="4114800" lvl="8" indent="-314325">
              <a:spcBef>
                <a:spcPts val="0"/>
              </a:spcBef>
              <a:spcAft>
                <a:spcPts val="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Young Serif"/>
              <a:buNone/>
              <a:defRPr sz="4000">
                <a:solidFill>
                  <a:schemeClr val="dk1"/>
                </a:solidFill>
                <a:latin typeface="Young Serif"/>
                <a:ea typeface="Young Serif"/>
                <a:cs typeface="Young Serif"/>
                <a:sym typeface="Young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814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43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  <a:defRPr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48900" y="1632850"/>
            <a:ext cx="6646200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Ray of Light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ubTitle" idx="1"/>
          </p:nvPr>
        </p:nvSpPr>
        <p:spPr>
          <a:xfrm>
            <a:off x="2369850" y="3221650"/>
            <a:ext cx="440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Joel Lane House’s Kitchen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>
            <a:spLocks noGrp="1"/>
          </p:cNvSpPr>
          <p:nvPr>
            <p:ph type="title"/>
          </p:nvPr>
        </p:nvSpPr>
        <p:spPr>
          <a:xfrm>
            <a:off x="228700" y="228600"/>
            <a:ext cx="86868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Rev. Wiley A. Atkinson (~1810-1891?)</a:t>
            </a:r>
            <a:endParaRPr sz="3600"/>
          </a:p>
        </p:txBody>
      </p:sp>
      <p:pic>
        <p:nvPicPr>
          <p:cNvPr id="297" name="Google Shape;2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00" y="1274800"/>
            <a:ext cx="5011825" cy="12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0"/>
          <p:cNvSpPr txBox="1"/>
          <p:nvPr/>
        </p:nvSpPr>
        <p:spPr>
          <a:xfrm>
            <a:off x="228700" y="2501700"/>
            <a:ext cx="5486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Ancestry, 1870 census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9" name="Google Shape;299;p40"/>
          <p:cNvSpPr txBox="1"/>
          <p:nvPr/>
        </p:nvSpPr>
        <p:spPr>
          <a:xfrm>
            <a:off x="5240525" y="1274800"/>
            <a:ext cx="3903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From South Carolina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Moved to Wake County sometime before 1830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Married Emily Terrell in 1837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Had one known child: James, born 1847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Baptist minister with the Flat River Association based in Granville County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0" name="Google Shape;300;p40"/>
          <p:cNvSpPr txBox="1"/>
          <p:nvPr/>
        </p:nvSpPr>
        <p:spPr>
          <a:xfrm>
            <a:off x="-8587" y="2894100"/>
            <a:ext cx="5486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 i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Biblical Recorder</a:t>
            </a: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August 14, 1872 - “...an esteemed minister of 30 years standing, recently prostrated by paralysis, and is now lying very ill at his home.”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>
            <a:spLocks noGrp="1"/>
          </p:cNvSpPr>
          <p:nvPr>
            <p:ph type="title"/>
          </p:nvPr>
        </p:nvSpPr>
        <p:spPr>
          <a:xfrm>
            <a:off x="238800" y="228600"/>
            <a:ext cx="86796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Henry Terrell (1785-1830)</a:t>
            </a:r>
            <a:endParaRPr/>
          </a:p>
        </p:txBody>
      </p:sp>
      <p:sp>
        <p:nvSpPr>
          <p:cNvPr id="306" name="Google Shape;306;p41"/>
          <p:cNvSpPr txBox="1"/>
          <p:nvPr/>
        </p:nvSpPr>
        <p:spPr>
          <a:xfrm>
            <a:off x="4388500" y="1094400"/>
            <a:ext cx="45300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Wiley Atkinson’s father-in-law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Lived “about 5 miles from Rogers’ cross roads” in 1818 (</a:t>
            </a:r>
            <a:r>
              <a:rPr lang="en" sz="1350" i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Star, and North-Carolina State Gazette</a:t>
            </a: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June 26, 1818)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Modern-day Wake Crossroads near Rolesville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Died intestate but had a large personal estate including enslaved people, stock, “farming utensils,” and cash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Ailey, a woman enslaved to Henry, was given to Wiley upon Henry’s death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Was not willed a plot of his father’s plantation on Marsh Creek in 1816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Likely already had property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75" y="1196625"/>
            <a:ext cx="3677800" cy="25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1"/>
          <p:cNvSpPr txBox="1"/>
          <p:nvPr/>
        </p:nvSpPr>
        <p:spPr>
          <a:xfrm>
            <a:off x="537675" y="3710900"/>
            <a:ext cx="4530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gps-coordinates.net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"/>
          <p:cNvSpPr txBox="1">
            <a:spLocks noGrp="1"/>
          </p:cNvSpPr>
          <p:nvPr>
            <p:ph type="title"/>
          </p:nvPr>
        </p:nvSpPr>
        <p:spPr>
          <a:xfrm>
            <a:off x="228125" y="228600"/>
            <a:ext cx="86838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</a:t>
            </a:r>
            <a:r>
              <a:rPr lang="en" i="1"/>
              <a:t>exactly</a:t>
            </a:r>
            <a:r>
              <a:rPr lang="en"/>
              <a:t> was the building?</a:t>
            </a:r>
            <a:endParaRPr/>
          </a:p>
        </p:txBody>
      </p:sp>
      <p:pic>
        <p:nvPicPr>
          <p:cNvPr id="314" name="Google Shape;3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375" y="1203750"/>
            <a:ext cx="6745297" cy="37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was it moved?</a:t>
            </a:r>
            <a:endParaRPr/>
          </a:p>
        </p:txBody>
      </p:sp>
      <p:pic>
        <p:nvPicPr>
          <p:cNvPr id="320" name="Google Shape;32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00" y="1171475"/>
            <a:ext cx="5719218" cy="37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3"/>
          <p:cNvSpPr txBox="1"/>
          <p:nvPr/>
        </p:nvSpPr>
        <p:spPr>
          <a:xfrm>
            <a:off x="5957725" y="2327825"/>
            <a:ext cx="29355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Falls Lake began construction in 1978, the year before R. Nelson Leonard offered the building on the Ray’s property to the Colonial Dames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Theory</a:t>
            </a:r>
            <a:endParaRPr/>
          </a:p>
        </p:txBody>
      </p:sp>
      <p:sp>
        <p:nvSpPr>
          <p:cNvPr id="327" name="Google Shape;327;p44"/>
          <p:cNvSpPr txBox="1"/>
          <p:nvPr/>
        </p:nvSpPr>
        <p:spPr>
          <a:xfrm>
            <a:off x="228125" y="1094400"/>
            <a:ext cx="86838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Structure was built in the 1790s - unsure at the moment exactly who it belonged to originally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Sometime before 1816, Joseph Henry Terrell gained ownership of the property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Inherited from his wife, Elizabeth Fort, or purchased it from someone else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After Henry Terrell’s death in 1830, stayed in the family until Rev. Wiley A. Atkinson married Emily Terrell in 1837, then the property went to them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Rays moved down from Granville County and started renting from Atkinson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Atkinson continuously owned the property until his death in 1891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Unsure who owned it after him, potentially his son James or another person entirely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Adlie Ray, the third generation of Rays in Wake County, eventually gained ownership of the property in the 1930s and owned it until his death in 1973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R. Nelson Leonard, distant cousin of Adlie Ray, bought the property and developed it into Tar Heel Estates after Adlie’s death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Leonard offered the two-room, two-story structure to the Colonial Dames to save it from destruction as Falls Lake was being built </a:t>
            </a:r>
            <a:r>
              <a:rPr lang="en" sz="1350" i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and</a:t>
            </a: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as his land development expanded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>
            <a:spLocks noGrp="1"/>
          </p:cNvSpPr>
          <p:nvPr>
            <p:ph type="title"/>
          </p:nvPr>
        </p:nvSpPr>
        <p:spPr>
          <a:xfrm>
            <a:off x="228075" y="228600"/>
            <a:ext cx="86982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 it a kitchen or a house?</a:t>
            </a:r>
            <a:endParaRPr/>
          </a:p>
        </p:txBody>
      </p:sp>
      <p:pic>
        <p:nvPicPr>
          <p:cNvPr id="333" name="Google Shape;3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075" y="1094400"/>
            <a:ext cx="3079012" cy="230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6415" y="1094400"/>
            <a:ext cx="2799860" cy="2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5"/>
          <p:cNvSpPr txBox="1"/>
          <p:nvPr/>
        </p:nvSpPr>
        <p:spPr>
          <a:xfrm>
            <a:off x="3307075" y="1094400"/>
            <a:ext cx="2819400" cy="3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Hard to say one way or the other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Henry Terrell was wealthy enough to enslave people, therefore not a small farmer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Not the original owner of that land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Building in the picture on the right is not the same as the structure at the museum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Not necessarily the Ray’s house though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 telling when the building at the museum was last used as either a kitchen or a house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36" name="Google Shape;336;p45"/>
          <p:cNvSpPr txBox="1"/>
          <p:nvPr/>
        </p:nvSpPr>
        <p:spPr>
          <a:xfrm>
            <a:off x="6126425" y="3403650"/>
            <a:ext cx="2799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Ray family, circa 1910, donated by Tom Ray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Background</a:t>
            </a:r>
            <a:endParaRPr/>
          </a:p>
        </p:txBody>
      </p:sp>
      <p:pic>
        <p:nvPicPr>
          <p:cNvPr id="224" name="Google Shape;2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322475"/>
            <a:ext cx="2437173" cy="182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/>
        </p:nvSpPr>
        <p:spPr>
          <a:xfrm>
            <a:off x="723738" y="3149625"/>
            <a:ext cx="1446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</a:t>
            </a:r>
            <a:r>
              <a:rPr lang="en" sz="1350" i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Seahawk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5775" y="1322475"/>
            <a:ext cx="3251077" cy="182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/>
          <p:nvPr/>
        </p:nvSpPr>
        <p:spPr>
          <a:xfrm>
            <a:off x="3567863" y="3149625"/>
            <a:ext cx="1446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raleighnc.gov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6875" y="1322475"/>
            <a:ext cx="2740737" cy="182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/>
          <p:nvPr/>
        </p:nvSpPr>
        <p:spPr>
          <a:xfrm>
            <a:off x="6068637" y="3149625"/>
            <a:ext cx="243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Joel Lane Museum House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0" name="Google Shape;230;p32" descr="T.R.R. Cobb Hous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13" y="3465575"/>
            <a:ext cx="2437175" cy="162569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/>
          <p:nvPr/>
        </p:nvSpPr>
        <p:spPr>
          <a:xfrm>
            <a:off x="2665775" y="3978275"/>
            <a:ext cx="1446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T.R.R. Cobb House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2440" y="3492438"/>
            <a:ext cx="2515160" cy="15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 txBox="1"/>
          <p:nvPr/>
        </p:nvSpPr>
        <p:spPr>
          <a:xfrm>
            <a:off x="4805950" y="3874325"/>
            <a:ext cx="13365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Great American Treasures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“Kitchen”</a:t>
            </a:r>
            <a:endParaRPr/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50" y="1322375"/>
            <a:ext cx="2192425" cy="29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271613" y="4245600"/>
            <a:ext cx="2105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Atlas Obscura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2744300" y="1322375"/>
            <a:ext cx="60132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Not original to the property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Moved in 1979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Previously located on the “Ray farm in northern Wake County”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Binder in the kitchen specifically mentioned Adlie Ray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“Middle-class dwelling” that housed a whole family in its two rooms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Preservation, not a restoration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Original: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Door molding and window sills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Board siding on the front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Wooden pegs joining base timbers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Not original: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Fireplace and chimney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Roof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32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Adlie Stevenson Ray (1891-1973)</a:t>
            </a:r>
            <a:endParaRPr/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322476"/>
            <a:ext cx="2689623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/>
        </p:nvSpPr>
        <p:spPr>
          <a:xfrm>
            <a:off x="746463" y="2828850"/>
            <a:ext cx="1653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Mary Ann Loss, FindAGrave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9" name="Google Shape;249;p34"/>
          <p:cNvSpPr txBox="1"/>
          <p:nvPr/>
        </p:nvSpPr>
        <p:spPr>
          <a:xfrm>
            <a:off x="2918225" y="1322475"/>
            <a:ext cx="62259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Born in New Light District (northern Wake County)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Son of Joseph Nathan Ray and Ella Burton Keith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Six siblings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Served in World War I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Drafted in 1918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Claimed a physical disability on his draft card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371600" lvl="2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■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Service card said he did not have one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Never served overseas, honorably discharged January 1919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Lifelong farmer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Married Lonie Lowery after being discharged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 children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1930 Census indicates they rented their home “on Highway no. 55” in New Light District around Wake Forest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1940 Census says they outright own their home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Lonie passed away in 1961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Later married Cloey Mangum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title"/>
          </p:nvPr>
        </p:nvSpPr>
        <p:spPr>
          <a:xfrm>
            <a:off x="249225" y="228600"/>
            <a:ext cx="86766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Nathan Ray (1863-1939)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225" y="1236050"/>
            <a:ext cx="2098698" cy="192962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/>
        </p:nvSpPr>
        <p:spPr>
          <a:xfrm>
            <a:off x="249225" y="3165675"/>
            <a:ext cx="2098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Mary Ann Loss, FindAGrave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2348025" y="1236050"/>
            <a:ext cx="67959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Son of Thomas Ray and Lina Harrison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Lived in Bartons Creek Township and New Light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Lifelong farmer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Lived in New Light almost his entire life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Lived in Granville County in the 1930 Census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Rented his house in New Light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Located on Keith Road according to the 1920 Census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4437" y="3016900"/>
            <a:ext cx="3819018" cy="19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6463450" y="3802425"/>
            <a:ext cx="2462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Google Maps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228700" y="228600"/>
            <a:ext cx="86868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N. Ray (1836-before 1900)</a:t>
            </a:r>
            <a:endParaRPr/>
          </a:p>
        </p:txBody>
      </p:sp>
      <p:pic>
        <p:nvPicPr>
          <p:cNvPr id="265" name="Google Shape;26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00" y="1246800"/>
            <a:ext cx="2435104" cy="37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/>
        </p:nvSpPr>
        <p:spPr>
          <a:xfrm>
            <a:off x="2663800" y="4598700"/>
            <a:ext cx="6198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Google Maps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7" name="Google Shape;267;p36"/>
          <p:cNvSpPr txBox="1"/>
          <p:nvPr/>
        </p:nvSpPr>
        <p:spPr>
          <a:xfrm>
            <a:off x="2663800" y="1246800"/>
            <a:ext cx="61980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Born in Beaver Dam District in Granville County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First recorded in Wake County in 1860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 real estate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Lifelong farmer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Lived in Bartons Creek and New Light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68" name="Google Shape;26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3050" y="3031150"/>
            <a:ext cx="6198001" cy="798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3742600" y="3830150"/>
            <a:ext cx="4398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Ancestry, 1870 census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228700" y="228600"/>
            <a:ext cx="86868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Rufus Nelson Leonard (1934-2012)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00" y="1688000"/>
            <a:ext cx="2245576" cy="29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 txBox="1"/>
          <p:nvPr/>
        </p:nvSpPr>
        <p:spPr>
          <a:xfrm>
            <a:off x="67300" y="4685125"/>
            <a:ext cx="6198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© Patricia Jordan, FindAGrave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7" name="Google Shape;277;p37"/>
          <p:cNvSpPr txBox="1"/>
          <p:nvPr/>
        </p:nvSpPr>
        <p:spPr>
          <a:xfrm>
            <a:off x="2474275" y="1688000"/>
            <a:ext cx="6198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Resident of Wake Forest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Born “right where the No. 9 green at Wakefield Country Club is now”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Owned Tar Heel Veterinarian Supply near the intersection of Falls of Neuse Road and NC Highway 98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Came into possession of Adlie Ray’s property after his death in 1973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Part of the Tar Heel Estates development, which Leonard owned (</a:t>
            </a:r>
            <a:r>
              <a:rPr lang="en" sz="1350" i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The Wake Weekly</a:t>
            </a: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July 28, 1977) 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Offered one of the buildings on the property to the Colonial Dames in 1979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●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Mother was Iva Keith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ubik"/>
              <a:buChar char="○"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R. Nelson and Adlie were cousins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where are we?</a:t>
            </a:r>
            <a:endParaRPr/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413" y="1283375"/>
            <a:ext cx="4479163" cy="37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409000" y="1471638"/>
            <a:ext cx="3844975" cy="34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8"/>
          <p:cNvSpPr txBox="1"/>
          <p:nvPr/>
        </p:nvSpPr>
        <p:spPr>
          <a:xfrm>
            <a:off x="228225" y="2690675"/>
            <a:ext cx="2104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Fendol Bevers’s 1871 map of Wake County, State Archives of North Carolina</a:t>
            </a:r>
            <a:endParaRPr sz="135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>
            <a:spLocks noGrp="1"/>
          </p:cNvSpPr>
          <p:nvPr>
            <p:ph type="title"/>
          </p:nvPr>
        </p:nvSpPr>
        <p:spPr>
          <a:xfrm>
            <a:off x="635500" y="228600"/>
            <a:ext cx="78369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owned the land?</a:t>
            </a:r>
            <a:endParaRPr/>
          </a:p>
        </p:txBody>
      </p:sp>
      <p:pic>
        <p:nvPicPr>
          <p:cNvPr id="291" name="Google Shape;2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525" y="1276500"/>
            <a:ext cx="5314950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yllabus / Course Overview #1">
  <a:themeElements>
    <a:clrScheme name="Simple Light">
      <a:dk1>
        <a:srgbClr val="03045E"/>
      </a:dk1>
      <a:lt1>
        <a:srgbClr val="CAF0F8"/>
      </a:lt1>
      <a:dk2>
        <a:srgbClr val="00508A"/>
      </a:dk2>
      <a:lt2>
        <a:srgbClr val="FFFFFF"/>
      </a:lt2>
      <a:accent1>
        <a:srgbClr val="86FFFF"/>
      </a:accent1>
      <a:accent2>
        <a:srgbClr val="90E0EF"/>
      </a:accent2>
      <a:accent3>
        <a:srgbClr val="0077B6"/>
      </a:accent3>
      <a:accent4>
        <a:srgbClr val="0096C7"/>
      </a:accent4>
      <a:accent5>
        <a:srgbClr val="00B4D8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957</Words>
  <Application>Microsoft Office PowerPoint</Application>
  <PresentationFormat>On-screen Show (16:9)</PresentationFormat>
  <Paragraphs>110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Rubik</vt:lpstr>
      <vt:lpstr>Arial</vt:lpstr>
      <vt:lpstr>Rubik SemiBold</vt:lpstr>
      <vt:lpstr>Young Serif</vt:lpstr>
      <vt:lpstr>Syllabus / Course Overview #1</vt:lpstr>
      <vt:lpstr>Ray of Light</vt:lpstr>
      <vt:lpstr>My Background</vt:lpstr>
      <vt:lpstr>The “Kitchen”</vt:lpstr>
      <vt:lpstr>Adlie Stevenson Ray (1891-1973)</vt:lpstr>
      <vt:lpstr>Joseph Nathan Ray (1863-1939)</vt:lpstr>
      <vt:lpstr>Thomas N. Ray (1836-before 1900)</vt:lpstr>
      <vt:lpstr>Rufus Nelson Leonard (1934-2012)</vt:lpstr>
      <vt:lpstr>So where are we?</vt:lpstr>
      <vt:lpstr>Who owned the land?</vt:lpstr>
      <vt:lpstr>Rev. Wiley A. Atkinson (~1810-1891?)</vt:lpstr>
      <vt:lpstr>Joseph Henry Terrell (1785-1830)</vt:lpstr>
      <vt:lpstr>Where exactly was the building?</vt:lpstr>
      <vt:lpstr>Why was it moved?</vt:lpstr>
      <vt:lpstr>The Theory</vt:lpstr>
      <vt:lpstr>Was it a kitchen or a house?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Joel Lane Museum</dc:creator>
  <cp:lastModifiedBy>Lanie Hubbard</cp:lastModifiedBy>
  <cp:revision>1</cp:revision>
  <dcterms:modified xsi:type="dcterms:W3CDTF">2025-09-26T14:04:19Z</dcterms:modified>
</cp:coreProperties>
</file>